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9" r:id="rId13"/>
    <p:sldId id="267" r:id="rId14"/>
    <p:sldId id="268" r:id="rId15"/>
  </p:sldIdLst>
  <p:sldSz cx="18288000" cy="10287000"/>
  <p:notesSz cx="6858000" cy="9144000"/>
  <p:embeddedFontLst>
    <p:embeddedFont>
      <p:font typeface="Calibri" panose="020F0502020204030204" pitchFamily="34" charset="0"/>
      <p:regular r:id="rId16"/>
      <p:bold r:id="rId17"/>
      <p:italic r:id="rId18"/>
      <p:boldItalic r:id="rId19"/>
    </p:embeddedFont>
    <p:embeddedFont>
      <p:font typeface="KG Primary Penmanship" panose="020B0604020202020204"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4" d="100"/>
          <a:sy n="54" d="100"/>
        </p:scale>
        <p:origin x="754" y="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 Id="rId14" Type="http://schemas.openxmlformats.org/officeDocument/2006/relationships/image" Target="../media/image19.sv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image" Target="../media/image8.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3.sv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9.svg"/><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8.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2.svg"/><Relationship Id="rId11" Type="http://schemas.openxmlformats.org/officeDocument/2006/relationships/image" Target="../media/image37.sv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9.svg"/><Relationship Id="rId9" Type="http://schemas.openxmlformats.org/officeDocument/2006/relationships/image" Target="../media/image35.sv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9.svg"/></Relationships>
</file>

<file path=ppt/slides/_rels/slide1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0" y="0"/>
            <a:ext cx="18515942" cy="4281812"/>
          </a:xfrm>
          <a:custGeom>
            <a:avLst/>
            <a:gdLst/>
            <a:ahLst/>
            <a:cxnLst/>
            <a:rect l="l" t="t" r="r" b="b"/>
            <a:pathLst>
              <a:path w="18515942" h="4281812">
                <a:moveTo>
                  <a:pt x="0" y="0"/>
                </a:moveTo>
                <a:lnTo>
                  <a:pt x="18515942" y="0"/>
                </a:lnTo>
                <a:lnTo>
                  <a:pt x="18515942" y="4281812"/>
                </a:lnTo>
                <a:lnTo>
                  <a:pt x="0" y="42818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13288180" y="4281812"/>
            <a:ext cx="4800661" cy="5854464"/>
          </a:xfrm>
          <a:custGeom>
            <a:avLst/>
            <a:gdLst/>
            <a:ahLst/>
            <a:cxnLst/>
            <a:rect l="l" t="t" r="r" b="b"/>
            <a:pathLst>
              <a:path w="4800661" h="5854464">
                <a:moveTo>
                  <a:pt x="0" y="0"/>
                </a:moveTo>
                <a:lnTo>
                  <a:pt x="4800661" y="0"/>
                </a:lnTo>
                <a:lnTo>
                  <a:pt x="4800661" y="5854464"/>
                </a:lnTo>
                <a:lnTo>
                  <a:pt x="0" y="5854464"/>
                </a:lnTo>
                <a:lnTo>
                  <a:pt x="0" y="0"/>
                </a:lnTo>
                <a:close/>
              </a:path>
            </a:pathLst>
          </a:custGeom>
          <a:blipFill>
            <a:blip r:embed="rId5"/>
            <a:stretch>
              <a:fillRect/>
            </a:stretch>
          </a:blipFill>
        </p:spPr>
      </p:sp>
      <p:sp>
        <p:nvSpPr>
          <p:cNvPr id="5" name="Freeform 5"/>
          <p:cNvSpPr/>
          <p:nvPr/>
        </p:nvSpPr>
        <p:spPr>
          <a:xfrm>
            <a:off x="242526" y="5020122"/>
            <a:ext cx="4246508" cy="4377844"/>
          </a:xfrm>
          <a:custGeom>
            <a:avLst/>
            <a:gdLst/>
            <a:ahLst/>
            <a:cxnLst/>
            <a:rect l="l" t="t" r="r" b="b"/>
            <a:pathLst>
              <a:path w="4246508" h="4377844">
                <a:moveTo>
                  <a:pt x="0" y="0"/>
                </a:moveTo>
                <a:lnTo>
                  <a:pt x="4246509" y="0"/>
                </a:lnTo>
                <a:lnTo>
                  <a:pt x="4246509" y="4377844"/>
                </a:lnTo>
                <a:lnTo>
                  <a:pt x="0" y="4377844"/>
                </a:lnTo>
                <a:lnTo>
                  <a:pt x="0" y="0"/>
                </a:lnTo>
                <a:close/>
              </a:path>
            </a:pathLst>
          </a:custGeom>
          <a:blipFill>
            <a:blip r:embed="rId6"/>
            <a:stretch>
              <a:fillRect/>
            </a:stretch>
          </a:blipFill>
        </p:spPr>
      </p:sp>
      <p:sp>
        <p:nvSpPr>
          <p:cNvPr id="6" name="TextBox 6"/>
          <p:cNvSpPr txBox="1"/>
          <p:nvPr/>
        </p:nvSpPr>
        <p:spPr>
          <a:xfrm>
            <a:off x="4120883" y="5448300"/>
            <a:ext cx="10046234" cy="2378969"/>
          </a:xfrm>
          <a:prstGeom prst="rect">
            <a:avLst/>
          </a:prstGeom>
        </p:spPr>
        <p:txBody>
          <a:bodyPr lIns="0" tIns="0" rIns="0" bIns="0" rtlCol="0" anchor="t">
            <a:spAutoFit/>
          </a:bodyPr>
          <a:lstStyle/>
          <a:p>
            <a:pPr algn="ctr">
              <a:lnSpc>
                <a:spcPts val="9108"/>
              </a:lnSpc>
            </a:pPr>
            <a:r>
              <a:rPr lang="en-US" sz="9200">
                <a:solidFill>
                  <a:srgbClr val="DC97A9"/>
                </a:solidFill>
                <a:latin typeface="KG Primary Penmanship"/>
                <a:ea typeface="KG Primary Penmanship"/>
                <a:cs typeface="KG Primary Penmanship"/>
                <a:sym typeface="KG Primary Penmanship"/>
              </a:rPr>
              <a:t>MEET THE TEACHERS</a:t>
            </a:r>
          </a:p>
          <a:p>
            <a:pPr algn="ctr">
              <a:lnSpc>
                <a:spcPts val="9108"/>
              </a:lnSpc>
            </a:pPr>
            <a:r>
              <a:rPr lang="en-US" sz="9200">
                <a:solidFill>
                  <a:srgbClr val="DC97A9"/>
                </a:solidFill>
                <a:latin typeface="KG Primary Penmanship"/>
                <a:ea typeface="KG Primary Penmanship"/>
                <a:cs typeface="KG Primary Penmanship"/>
                <a:sym typeface="KG Primary Penmanship"/>
              </a:rPr>
              <a:t>YEAR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0" y="6722251"/>
            <a:ext cx="18288000" cy="3131820"/>
          </a:xfrm>
          <a:custGeom>
            <a:avLst/>
            <a:gdLst/>
            <a:ahLst/>
            <a:cxnLst/>
            <a:rect l="l" t="t" r="r" b="b"/>
            <a:pathLst>
              <a:path w="18288000" h="3131820">
                <a:moveTo>
                  <a:pt x="0" y="0"/>
                </a:moveTo>
                <a:lnTo>
                  <a:pt x="18288000" y="0"/>
                </a:lnTo>
                <a:lnTo>
                  <a:pt x="18288000" y="3131820"/>
                </a:lnTo>
                <a:lnTo>
                  <a:pt x="0" y="31318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1172211" y="2178050"/>
            <a:ext cx="6754415" cy="3508375"/>
          </a:xfrm>
          <a:prstGeom prst="rect">
            <a:avLst/>
          </a:prstGeom>
        </p:spPr>
        <p:txBody>
          <a:bodyPr lIns="0" tIns="0" rIns="0" bIns="0" rtlCol="0" anchor="t">
            <a:spAutoFit/>
          </a:bodyPr>
          <a:lstStyle/>
          <a:p>
            <a:pPr algn="ctr">
              <a:lnSpc>
                <a:spcPts val="5599"/>
              </a:lnSpc>
            </a:pPr>
            <a:r>
              <a:rPr lang="en-US" sz="3999">
                <a:solidFill>
                  <a:srgbClr val="000000"/>
                </a:solidFill>
                <a:latin typeface="KG Primary Penmanship"/>
                <a:ea typeface="KG Primary Penmanship"/>
                <a:cs typeface="KG Primary Penmanship"/>
                <a:sym typeface="KG Primary Penmanship"/>
              </a:rPr>
              <a:t>Teachers: Miss Guthrie and Mrs Jacks (from Easter)</a:t>
            </a:r>
          </a:p>
          <a:p>
            <a:pPr algn="ctr">
              <a:lnSpc>
                <a:spcPts val="5599"/>
              </a:lnSpc>
            </a:pPr>
            <a:r>
              <a:rPr lang="en-US" sz="3999">
                <a:solidFill>
                  <a:srgbClr val="000000"/>
                </a:solidFill>
                <a:latin typeface="KG Primary Penmanship"/>
                <a:ea typeface="KG Primary Penmanship"/>
                <a:cs typeface="KG Primary Penmanship"/>
                <a:sym typeface="KG Primary Penmanship"/>
              </a:rPr>
              <a:t>TA: Miss Dal Mas</a:t>
            </a:r>
          </a:p>
          <a:p>
            <a:pPr algn="ctr">
              <a:lnSpc>
                <a:spcPts val="5599"/>
              </a:lnSpc>
              <a:spcBef>
                <a:spcPct val="0"/>
              </a:spcBef>
            </a:pPr>
            <a:r>
              <a:rPr lang="en-US" sz="3999">
                <a:solidFill>
                  <a:srgbClr val="000000"/>
                </a:solidFill>
                <a:latin typeface="KG Primary Penmanship"/>
                <a:ea typeface="KG Primary Penmanship"/>
                <a:cs typeface="KG Primary Penmanship"/>
                <a:sym typeface="KG Primary Penmanship"/>
              </a:rPr>
              <a:t>PPA Cover: Mrs S and Mrs Chaffe (until Easter)</a:t>
            </a:r>
          </a:p>
        </p:txBody>
      </p:sp>
      <p:sp>
        <p:nvSpPr>
          <p:cNvPr id="5" name="TextBox 5"/>
          <p:cNvSpPr txBox="1"/>
          <p:nvPr/>
        </p:nvSpPr>
        <p:spPr>
          <a:xfrm>
            <a:off x="1172211" y="904875"/>
            <a:ext cx="6754415" cy="1111250"/>
          </a:xfrm>
          <a:prstGeom prst="rect">
            <a:avLst/>
          </a:prstGeom>
        </p:spPr>
        <p:txBody>
          <a:bodyPr lIns="0" tIns="0" rIns="0" bIns="0" rtlCol="0" anchor="t">
            <a:spAutoFit/>
          </a:bodyPr>
          <a:lstStyle/>
          <a:p>
            <a:pPr algn="ctr">
              <a:lnSpc>
                <a:spcPts val="9099"/>
              </a:lnSpc>
              <a:spcBef>
                <a:spcPct val="0"/>
              </a:spcBef>
            </a:pPr>
            <a:r>
              <a:rPr lang="en-US" sz="6499">
                <a:solidFill>
                  <a:srgbClr val="000000"/>
                </a:solidFill>
                <a:latin typeface="KG Primary Penmanship"/>
                <a:ea typeface="KG Primary Penmanship"/>
                <a:cs typeface="KG Primary Penmanship"/>
                <a:sym typeface="KG Primary Penmanship"/>
              </a:rPr>
              <a:t>WILLOW CLASS</a:t>
            </a:r>
          </a:p>
        </p:txBody>
      </p:sp>
      <p:grpSp>
        <p:nvGrpSpPr>
          <p:cNvPr id="6" name="Group 6"/>
          <p:cNvGrpSpPr/>
          <p:nvPr/>
        </p:nvGrpSpPr>
        <p:grpSpPr>
          <a:xfrm>
            <a:off x="-701383" y="-4248904"/>
            <a:ext cx="19690766" cy="4540523"/>
            <a:chOff x="0" y="0"/>
            <a:chExt cx="5186045" cy="1195858"/>
          </a:xfrm>
        </p:grpSpPr>
        <p:sp>
          <p:nvSpPr>
            <p:cNvPr id="7" name="Freeform 7"/>
            <p:cNvSpPr/>
            <p:nvPr/>
          </p:nvSpPr>
          <p:spPr>
            <a:xfrm>
              <a:off x="0" y="0"/>
              <a:ext cx="5186045" cy="1195858"/>
            </a:xfrm>
            <a:custGeom>
              <a:avLst/>
              <a:gdLst/>
              <a:ahLst/>
              <a:cxnLst/>
              <a:rect l="l" t="t" r="r" b="b"/>
              <a:pathLst>
                <a:path w="5186045" h="1195858">
                  <a:moveTo>
                    <a:pt x="20052" y="0"/>
                  </a:moveTo>
                  <a:lnTo>
                    <a:pt x="5165994" y="0"/>
                  </a:lnTo>
                  <a:cubicBezTo>
                    <a:pt x="5177068" y="0"/>
                    <a:pt x="5186045" y="8978"/>
                    <a:pt x="5186045" y="20052"/>
                  </a:cubicBezTo>
                  <a:lnTo>
                    <a:pt x="5186045" y="1175806"/>
                  </a:lnTo>
                  <a:cubicBezTo>
                    <a:pt x="5186045" y="1181124"/>
                    <a:pt x="5183933" y="1186224"/>
                    <a:pt x="5180173" y="1189985"/>
                  </a:cubicBezTo>
                  <a:cubicBezTo>
                    <a:pt x="5176412" y="1193745"/>
                    <a:pt x="5171311" y="1195858"/>
                    <a:pt x="5165994" y="1195858"/>
                  </a:cubicBezTo>
                  <a:lnTo>
                    <a:pt x="20052" y="1195858"/>
                  </a:lnTo>
                  <a:cubicBezTo>
                    <a:pt x="8978" y="1195858"/>
                    <a:pt x="0" y="1186880"/>
                    <a:pt x="0" y="1175806"/>
                  </a:cubicBezTo>
                  <a:lnTo>
                    <a:pt x="0" y="20052"/>
                  </a:lnTo>
                  <a:cubicBezTo>
                    <a:pt x="0" y="8978"/>
                    <a:pt x="8978" y="0"/>
                    <a:pt x="20052" y="0"/>
                  </a:cubicBezTo>
                  <a:close/>
                </a:path>
              </a:pathLst>
            </a:custGeom>
            <a:solidFill>
              <a:srgbClr val="DC97A9"/>
            </a:solidFill>
          </p:spPr>
        </p:sp>
        <p:sp>
          <p:nvSpPr>
            <p:cNvPr id="8" name="TextBox 8"/>
            <p:cNvSpPr txBox="1"/>
            <p:nvPr/>
          </p:nvSpPr>
          <p:spPr>
            <a:xfrm>
              <a:off x="0" y="-38100"/>
              <a:ext cx="5186045" cy="1233958"/>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p:nvPr/>
        </p:nvSpPr>
        <p:spPr>
          <a:xfrm>
            <a:off x="10504885" y="2178050"/>
            <a:ext cx="6754415" cy="2098675"/>
          </a:xfrm>
          <a:prstGeom prst="rect">
            <a:avLst/>
          </a:prstGeom>
        </p:spPr>
        <p:txBody>
          <a:bodyPr lIns="0" tIns="0" rIns="0" bIns="0" rtlCol="0" anchor="t">
            <a:spAutoFit/>
          </a:bodyPr>
          <a:lstStyle/>
          <a:p>
            <a:pPr algn="ctr">
              <a:lnSpc>
                <a:spcPts val="5599"/>
              </a:lnSpc>
            </a:pPr>
            <a:r>
              <a:rPr lang="en-US" sz="3999">
                <a:solidFill>
                  <a:srgbClr val="000000"/>
                </a:solidFill>
                <a:latin typeface="KG Primary Penmanship"/>
                <a:ea typeface="KG Primary Penmanship"/>
                <a:cs typeface="KG Primary Penmanship"/>
                <a:sym typeface="KG Primary Penmanship"/>
              </a:rPr>
              <a:t>Teacher: Miss Coleman</a:t>
            </a:r>
          </a:p>
          <a:p>
            <a:pPr algn="ctr">
              <a:lnSpc>
                <a:spcPts val="5599"/>
              </a:lnSpc>
            </a:pPr>
            <a:r>
              <a:rPr lang="en-US" sz="3999">
                <a:solidFill>
                  <a:srgbClr val="000000"/>
                </a:solidFill>
                <a:latin typeface="KG Primary Penmanship"/>
                <a:ea typeface="KG Primary Penmanship"/>
                <a:cs typeface="KG Primary Penmanship"/>
                <a:sym typeface="KG Primary Penmanship"/>
              </a:rPr>
              <a:t>TA: Mrs Clarson</a:t>
            </a:r>
          </a:p>
          <a:p>
            <a:pPr algn="ctr">
              <a:lnSpc>
                <a:spcPts val="5599"/>
              </a:lnSpc>
              <a:spcBef>
                <a:spcPct val="0"/>
              </a:spcBef>
            </a:pPr>
            <a:r>
              <a:rPr lang="en-US" sz="3999">
                <a:solidFill>
                  <a:srgbClr val="000000"/>
                </a:solidFill>
                <a:latin typeface="KG Primary Penmanship"/>
                <a:ea typeface="KG Primary Penmanship"/>
                <a:cs typeface="KG Primary Penmanship"/>
                <a:sym typeface="KG Primary Penmanship"/>
              </a:rPr>
              <a:t>PPA Cover: Mrs Kalinka</a:t>
            </a:r>
          </a:p>
        </p:txBody>
      </p:sp>
      <p:sp>
        <p:nvSpPr>
          <p:cNvPr id="10" name="TextBox 10"/>
          <p:cNvSpPr txBox="1"/>
          <p:nvPr/>
        </p:nvSpPr>
        <p:spPr>
          <a:xfrm>
            <a:off x="10504885" y="904875"/>
            <a:ext cx="6754415" cy="1111250"/>
          </a:xfrm>
          <a:prstGeom prst="rect">
            <a:avLst/>
          </a:prstGeom>
        </p:spPr>
        <p:txBody>
          <a:bodyPr lIns="0" tIns="0" rIns="0" bIns="0" rtlCol="0" anchor="t">
            <a:spAutoFit/>
          </a:bodyPr>
          <a:lstStyle/>
          <a:p>
            <a:pPr algn="ctr">
              <a:lnSpc>
                <a:spcPts val="9099"/>
              </a:lnSpc>
              <a:spcBef>
                <a:spcPct val="0"/>
              </a:spcBef>
            </a:pPr>
            <a:r>
              <a:rPr lang="en-US" sz="6499">
                <a:solidFill>
                  <a:srgbClr val="000000"/>
                </a:solidFill>
                <a:latin typeface="KG Primary Penmanship"/>
                <a:ea typeface="KG Primary Penmanship"/>
                <a:cs typeface="KG Primary Penmanship"/>
                <a:sym typeface="KG Primary Penmanship"/>
              </a:rPr>
              <a:t>HOLLY CLASS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0" y="4572"/>
            <a:ext cx="18288000" cy="2560320"/>
          </a:xfrm>
          <a:custGeom>
            <a:avLst/>
            <a:gdLst/>
            <a:ahLst/>
            <a:cxnLst/>
            <a:rect l="l" t="t" r="r" b="b"/>
            <a:pathLst>
              <a:path w="18288000" h="2560320">
                <a:moveTo>
                  <a:pt x="0" y="0"/>
                </a:moveTo>
                <a:lnTo>
                  <a:pt x="18288000" y="0"/>
                </a:lnTo>
                <a:lnTo>
                  <a:pt x="18288000" y="2560320"/>
                </a:lnTo>
                <a:lnTo>
                  <a:pt x="0" y="25603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701383" y="-4248904"/>
            <a:ext cx="19690766" cy="4540523"/>
            <a:chOff x="0" y="0"/>
            <a:chExt cx="5186045" cy="1195858"/>
          </a:xfrm>
        </p:grpSpPr>
        <p:sp>
          <p:nvSpPr>
            <p:cNvPr id="5" name="Freeform 5"/>
            <p:cNvSpPr/>
            <p:nvPr/>
          </p:nvSpPr>
          <p:spPr>
            <a:xfrm>
              <a:off x="0" y="0"/>
              <a:ext cx="5186045" cy="1195858"/>
            </a:xfrm>
            <a:custGeom>
              <a:avLst/>
              <a:gdLst/>
              <a:ahLst/>
              <a:cxnLst/>
              <a:rect l="l" t="t" r="r" b="b"/>
              <a:pathLst>
                <a:path w="5186045" h="1195858">
                  <a:moveTo>
                    <a:pt x="20052" y="0"/>
                  </a:moveTo>
                  <a:lnTo>
                    <a:pt x="5165994" y="0"/>
                  </a:lnTo>
                  <a:cubicBezTo>
                    <a:pt x="5177068" y="0"/>
                    <a:pt x="5186045" y="8978"/>
                    <a:pt x="5186045" y="20052"/>
                  </a:cubicBezTo>
                  <a:lnTo>
                    <a:pt x="5186045" y="1175806"/>
                  </a:lnTo>
                  <a:cubicBezTo>
                    <a:pt x="5186045" y="1181124"/>
                    <a:pt x="5183933" y="1186224"/>
                    <a:pt x="5180173" y="1189985"/>
                  </a:cubicBezTo>
                  <a:cubicBezTo>
                    <a:pt x="5176412" y="1193745"/>
                    <a:pt x="5171311" y="1195858"/>
                    <a:pt x="5165994" y="1195858"/>
                  </a:cubicBezTo>
                  <a:lnTo>
                    <a:pt x="20052" y="1195858"/>
                  </a:lnTo>
                  <a:cubicBezTo>
                    <a:pt x="8978" y="1195858"/>
                    <a:pt x="0" y="1186880"/>
                    <a:pt x="0" y="1175806"/>
                  </a:cubicBezTo>
                  <a:lnTo>
                    <a:pt x="0" y="20052"/>
                  </a:lnTo>
                  <a:cubicBezTo>
                    <a:pt x="0" y="8978"/>
                    <a:pt x="8978" y="0"/>
                    <a:pt x="20052" y="0"/>
                  </a:cubicBezTo>
                  <a:close/>
                </a:path>
              </a:pathLst>
            </a:custGeom>
            <a:solidFill>
              <a:srgbClr val="ADDAD7"/>
            </a:solidFill>
          </p:spPr>
        </p:sp>
        <p:sp>
          <p:nvSpPr>
            <p:cNvPr id="6" name="TextBox 6"/>
            <p:cNvSpPr txBox="1"/>
            <p:nvPr/>
          </p:nvSpPr>
          <p:spPr>
            <a:xfrm>
              <a:off x="0" y="-38100"/>
              <a:ext cx="5186045" cy="1233958"/>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280911" y="3839962"/>
            <a:ext cx="1081393" cy="610987"/>
          </a:xfrm>
          <a:custGeom>
            <a:avLst/>
            <a:gdLst/>
            <a:ahLst/>
            <a:cxnLst/>
            <a:rect l="l" t="t" r="r" b="b"/>
            <a:pathLst>
              <a:path w="1081393" h="610987">
                <a:moveTo>
                  <a:pt x="0" y="0"/>
                </a:moveTo>
                <a:lnTo>
                  <a:pt x="1081392" y="0"/>
                </a:lnTo>
                <a:lnTo>
                  <a:pt x="1081392" y="610987"/>
                </a:lnTo>
                <a:lnTo>
                  <a:pt x="0" y="61098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TextBox 8"/>
          <p:cNvSpPr txBox="1"/>
          <p:nvPr/>
        </p:nvSpPr>
        <p:spPr>
          <a:xfrm>
            <a:off x="3373121" y="5747999"/>
            <a:ext cx="6754415" cy="688975"/>
          </a:xfrm>
          <a:prstGeom prst="rect">
            <a:avLst/>
          </a:prstGeom>
        </p:spPr>
        <p:txBody>
          <a:bodyPr lIns="0" tIns="0" rIns="0" bIns="0" rtlCol="0" anchor="t">
            <a:spAutoFit/>
          </a:bodyPr>
          <a:lstStyle/>
          <a:p>
            <a:pPr algn="ctr">
              <a:lnSpc>
                <a:spcPts val="5599"/>
              </a:lnSpc>
              <a:spcBef>
                <a:spcPct val="0"/>
              </a:spcBef>
            </a:pPr>
            <a:r>
              <a:rPr lang="en-US" sz="3999">
                <a:solidFill>
                  <a:srgbClr val="000000"/>
                </a:solidFill>
                <a:latin typeface="KG Primary Penmanship"/>
                <a:ea typeface="KG Primary Penmanship"/>
                <a:cs typeface="KG Primary Penmanship"/>
                <a:sym typeface="KG Primary Penmanship"/>
              </a:rPr>
              <a:t>Year 3 page on Arunside website</a:t>
            </a:r>
          </a:p>
        </p:txBody>
      </p:sp>
      <p:sp>
        <p:nvSpPr>
          <p:cNvPr id="9" name="TextBox 9"/>
          <p:cNvSpPr txBox="1"/>
          <p:nvPr/>
        </p:nvSpPr>
        <p:spPr>
          <a:xfrm>
            <a:off x="280911" y="7375767"/>
            <a:ext cx="6754415" cy="688975"/>
          </a:xfrm>
          <a:prstGeom prst="rect">
            <a:avLst/>
          </a:prstGeom>
        </p:spPr>
        <p:txBody>
          <a:bodyPr lIns="0" tIns="0" rIns="0" bIns="0" rtlCol="0" anchor="t">
            <a:spAutoFit/>
          </a:bodyPr>
          <a:lstStyle/>
          <a:p>
            <a:pPr algn="ctr">
              <a:lnSpc>
                <a:spcPts val="5599"/>
              </a:lnSpc>
              <a:spcBef>
                <a:spcPct val="0"/>
              </a:spcBef>
            </a:pPr>
            <a:r>
              <a:rPr lang="en-US" sz="3999">
                <a:solidFill>
                  <a:srgbClr val="000000"/>
                </a:solidFill>
                <a:latin typeface="KG Primary Penmanship"/>
                <a:ea typeface="KG Primary Penmanship"/>
                <a:cs typeface="KG Primary Penmanship"/>
                <a:sym typeface="KG Primary Penmanship"/>
              </a:rPr>
              <a:t>Email office@arunside.school</a:t>
            </a:r>
          </a:p>
        </p:txBody>
      </p:sp>
      <p:sp>
        <p:nvSpPr>
          <p:cNvPr id="10" name="Freeform 10"/>
          <p:cNvSpPr/>
          <p:nvPr/>
        </p:nvSpPr>
        <p:spPr>
          <a:xfrm>
            <a:off x="2832425" y="5829855"/>
            <a:ext cx="1081393" cy="610987"/>
          </a:xfrm>
          <a:custGeom>
            <a:avLst/>
            <a:gdLst/>
            <a:ahLst/>
            <a:cxnLst/>
            <a:rect l="l" t="t" r="r" b="b"/>
            <a:pathLst>
              <a:path w="1081393" h="610987">
                <a:moveTo>
                  <a:pt x="0" y="0"/>
                </a:moveTo>
                <a:lnTo>
                  <a:pt x="1081392" y="0"/>
                </a:lnTo>
                <a:lnTo>
                  <a:pt x="1081392" y="610987"/>
                </a:lnTo>
                <a:lnTo>
                  <a:pt x="0" y="61098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Freeform 11"/>
          <p:cNvSpPr/>
          <p:nvPr/>
        </p:nvSpPr>
        <p:spPr>
          <a:xfrm>
            <a:off x="2576726" y="9093442"/>
            <a:ext cx="1081393" cy="610987"/>
          </a:xfrm>
          <a:custGeom>
            <a:avLst/>
            <a:gdLst/>
            <a:ahLst/>
            <a:cxnLst/>
            <a:rect l="l" t="t" r="r" b="b"/>
            <a:pathLst>
              <a:path w="1081393" h="610987">
                <a:moveTo>
                  <a:pt x="0" y="0"/>
                </a:moveTo>
                <a:lnTo>
                  <a:pt x="1081392" y="0"/>
                </a:lnTo>
                <a:lnTo>
                  <a:pt x="1081392" y="610987"/>
                </a:lnTo>
                <a:lnTo>
                  <a:pt x="0" y="61098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2" name="Freeform 12"/>
          <p:cNvSpPr/>
          <p:nvPr/>
        </p:nvSpPr>
        <p:spPr>
          <a:xfrm>
            <a:off x="0" y="7461492"/>
            <a:ext cx="1081393" cy="610987"/>
          </a:xfrm>
          <a:custGeom>
            <a:avLst/>
            <a:gdLst/>
            <a:ahLst/>
            <a:cxnLst/>
            <a:rect l="l" t="t" r="r" b="b"/>
            <a:pathLst>
              <a:path w="1081393" h="610987">
                <a:moveTo>
                  <a:pt x="0" y="0"/>
                </a:moveTo>
                <a:lnTo>
                  <a:pt x="1081393" y="0"/>
                </a:lnTo>
                <a:lnTo>
                  <a:pt x="1081393" y="610987"/>
                </a:lnTo>
                <a:lnTo>
                  <a:pt x="0" y="61098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3" name="Freeform 13"/>
          <p:cNvSpPr/>
          <p:nvPr/>
        </p:nvSpPr>
        <p:spPr>
          <a:xfrm>
            <a:off x="11109771" y="3278100"/>
            <a:ext cx="6317747" cy="6317747"/>
          </a:xfrm>
          <a:custGeom>
            <a:avLst/>
            <a:gdLst/>
            <a:ahLst/>
            <a:cxnLst/>
            <a:rect l="l" t="t" r="r" b="b"/>
            <a:pathLst>
              <a:path w="6317747" h="6317747">
                <a:moveTo>
                  <a:pt x="0" y="0"/>
                </a:moveTo>
                <a:lnTo>
                  <a:pt x="6317747" y="0"/>
                </a:lnTo>
                <a:lnTo>
                  <a:pt x="6317747" y="6317747"/>
                </a:lnTo>
                <a:lnTo>
                  <a:pt x="0" y="631774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4" name="TextBox 14"/>
          <p:cNvSpPr txBox="1"/>
          <p:nvPr/>
        </p:nvSpPr>
        <p:spPr>
          <a:xfrm>
            <a:off x="280911" y="2585837"/>
            <a:ext cx="9846626" cy="1111250"/>
          </a:xfrm>
          <a:prstGeom prst="rect">
            <a:avLst/>
          </a:prstGeom>
        </p:spPr>
        <p:txBody>
          <a:bodyPr lIns="0" tIns="0" rIns="0" bIns="0" rtlCol="0" anchor="t">
            <a:spAutoFit/>
          </a:bodyPr>
          <a:lstStyle/>
          <a:p>
            <a:pPr algn="ctr">
              <a:lnSpc>
                <a:spcPts val="9099"/>
              </a:lnSpc>
              <a:spcBef>
                <a:spcPct val="0"/>
              </a:spcBef>
            </a:pPr>
            <a:r>
              <a:rPr lang="en-US" sz="6499">
                <a:solidFill>
                  <a:srgbClr val="000000"/>
                </a:solidFill>
                <a:latin typeface="KG Primary Penmanship"/>
                <a:ea typeface="KG Primary Penmanship"/>
                <a:cs typeface="KG Primary Penmanship"/>
                <a:sym typeface="KG Primary Penmanship"/>
              </a:rPr>
              <a:t>COMMUNICATION</a:t>
            </a:r>
          </a:p>
        </p:txBody>
      </p:sp>
      <p:sp>
        <p:nvSpPr>
          <p:cNvPr id="15" name="TextBox 15"/>
          <p:cNvSpPr txBox="1"/>
          <p:nvPr/>
        </p:nvSpPr>
        <p:spPr>
          <a:xfrm>
            <a:off x="11619016" y="3935074"/>
            <a:ext cx="5299257" cy="4918075"/>
          </a:xfrm>
          <a:prstGeom prst="rect">
            <a:avLst/>
          </a:prstGeom>
        </p:spPr>
        <p:txBody>
          <a:bodyPr lIns="0" tIns="0" rIns="0" bIns="0" rtlCol="0" anchor="t">
            <a:spAutoFit/>
          </a:bodyPr>
          <a:lstStyle/>
          <a:p>
            <a:pPr algn="ctr">
              <a:lnSpc>
                <a:spcPts val="5599"/>
              </a:lnSpc>
              <a:spcBef>
                <a:spcPct val="0"/>
              </a:spcBef>
            </a:pPr>
            <a:r>
              <a:rPr lang="en-US" sz="3999">
                <a:solidFill>
                  <a:srgbClr val="000000"/>
                </a:solidFill>
                <a:latin typeface="KG Primary Penmanship"/>
                <a:ea typeface="KG Primary Penmanship"/>
                <a:cs typeface="KG Primary Penmanship"/>
                <a:sym typeface="KG Primary Penmanship"/>
              </a:rPr>
              <a:t>But, please feel free to come and speak to us at the end of the day, leave a message for us at the school gate, or if you to speak to us for a little bit longer, please call or email to make an appointment.</a:t>
            </a:r>
          </a:p>
        </p:txBody>
      </p:sp>
      <p:sp>
        <p:nvSpPr>
          <p:cNvPr id="16" name="TextBox 16"/>
          <p:cNvSpPr txBox="1"/>
          <p:nvPr/>
        </p:nvSpPr>
        <p:spPr>
          <a:xfrm>
            <a:off x="821607" y="3761974"/>
            <a:ext cx="6754415" cy="688975"/>
          </a:xfrm>
          <a:prstGeom prst="rect">
            <a:avLst/>
          </a:prstGeom>
        </p:spPr>
        <p:txBody>
          <a:bodyPr lIns="0" tIns="0" rIns="0" bIns="0" rtlCol="0" anchor="t">
            <a:spAutoFit/>
          </a:bodyPr>
          <a:lstStyle/>
          <a:p>
            <a:pPr algn="ctr">
              <a:lnSpc>
                <a:spcPts val="5599"/>
              </a:lnSpc>
              <a:spcBef>
                <a:spcPct val="0"/>
              </a:spcBef>
            </a:pPr>
            <a:r>
              <a:rPr lang="en-US" sz="3999">
                <a:solidFill>
                  <a:srgbClr val="000000"/>
                </a:solidFill>
                <a:latin typeface="KG Primary Penmanship"/>
                <a:ea typeface="KG Primary Penmanship"/>
                <a:cs typeface="KG Primary Penmanship"/>
                <a:sym typeface="KG Primary Penmanship"/>
              </a:rPr>
              <a:t>School Comms (MCAS, Arunside Announcements)</a:t>
            </a:r>
          </a:p>
        </p:txBody>
      </p:sp>
      <p:sp>
        <p:nvSpPr>
          <p:cNvPr id="17" name="TextBox 17"/>
          <p:cNvSpPr txBox="1"/>
          <p:nvPr/>
        </p:nvSpPr>
        <p:spPr>
          <a:xfrm>
            <a:off x="3658118" y="9007717"/>
            <a:ext cx="6754415" cy="688975"/>
          </a:xfrm>
          <a:prstGeom prst="rect">
            <a:avLst/>
          </a:prstGeom>
        </p:spPr>
        <p:txBody>
          <a:bodyPr lIns="0" tIns="0" rIns="0" bIns="0" rtlCol="0" anchor="t">
            <a:spAutoFit/>
          </a:bodyPr>
          <a:lstStyle/>
          <a:p>
            <a:pPr algn="ctr">
              <a:lnSpc>
                <a:spcPts val="5599"/>
              </a:lnSpc>
              <a:spcBef>
                <a:spcPct val="0"/>
              </a:spcBef>
            </a:pPr>
            <a:r>
              <a:rPr lang="en-US" sz="3999">
                <a:solidFill>
                  <a:srgbClr val="000000"/>
                </a:solidFill>
                <a:latin typeface="KG Primary Penmanship"/>
                <a:ea typeface="KG Primary Penmanship"/>
                <a:cs typeface="KG Primary Penmanship"/>
                <a:sym typeface="KG Primary Penmanship"/>
              </a:rPr>
              <a:t>Reading records (Tuesday and Friday)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0" y="4572"/>
            <a:ext cx="18288000" cy="2560320"/>
          </a:xfrm>
          <a:custGeom>
            <a:avLst/>
            <a:gdLst/>
            <a:ahLst/>
            <a:cxnLst/>
            <a:rect l="l" t="t" r="r" b="b"/>
            <a:pathLst>
              <a:path w="18288000" h="2560320">
                <a:moveTo>
                  <a:pt x="0" y="0"/>
                </a:moveTo>
                <a:lnTo>
                  <a:pt x="18288000" y="0"/>
                </a:lnTo>
                <a:lnTo>
                  <a:pt x="18288000" y="2560320"/>
                </a:lnTo>
                <a:lnTo>
                  <a:pt x="0" y="25603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701383" y="-4248904"/>
            <a:ext cx="19690766" cy="4540523"/>
            <a:chOff x="0" y="0"/>
            <a:chExt cx="5186045" cy="1195858"/>
          </a:xfrm>
        </p:grpSpPr>
        <p:sp>
          <p:nvSpPr>
            <p:cNvPr id="5" name="Freeform 5"/>
            <p:cNvSpPr/>
            <p:nvPr/>
          </p:nvSpPr>
          <p:spPr>
            <a:xfrm>
              <a:off x="0" y="0"/>
              <a:ext cx="5186045" cy="1195858"/>
            </a:xfrm>
            <a:custGeom>
              <a:avLst/>
              <a:gdLst/>
              <a:ahLst/>
              <a:cxnLst/>
              <a:rect l="l" t="t" r="r" b="b"/>
              <a:pathLst>
                <a:path w="5186045" h="1195858">
                  <a:moveTo>
                    <a:pt x="20052" y="0"/>
                  </a:moveTo>
                  <a:lnTo>
                    <a:pt x="5165994" y="0"/>
                  </a:lnTo>
                  <a:cubicBezTo>
                    <a:pt x="5177068" y="0"/>
                    <a:pt x="5186045" y="8978"/>
                    <a:pt x="5186045" y="20052"/>
                  </a:cubicBezTo>
                  <a:lnTo>
                    <a:pt x="5186045" y="1175806"/>
                  </a:lnTo>
                  <a:cubicBezTo>
                    <a:pt x="5186045" y="1181124"/>
                    <a:pt x="5183933" y="1186224"/>
                    <a:pt x="5180173" y="1189985"/>
                  </a:cubicBezTo>
                  <a:cubicBezTo>
                    <a:pt x="5176412" y="1193745"/>
                    <a:pt x="5171311" y="1195858"/>
                    <a:pt x="5165994" y="1195858"/>
                  </a:cubicBezTo>
                  <a:lnTo>
                    <a:pt x="20052" y="1195858"/>
                  </a:lnTo>
                  <a:cubicBezTo>
                    <a:pt x="8978" y="1195858"/>
                    <a:pt x="0" y="1186880"/>
                    <a:pt x="0" y="1175806"/>
                  </a:cubicBezTo>
                  <a:lnTo>
                    <a:pt x="0" y="20052"/>
                  </a:lnTo>
                  <a:cubicBezTo>
                    <a:pt x="0" y="8978"/>
                    <a:pt x="8978" y="0"/>
                    <a:pt x="20052" y="0"/>
                  </a:cubicBezTo>
                  <a:close/>
                </a:path>
              </a:pathLst>
            </a:custGeom>
            <a:solidFill>
              <a:srgbClr val="DC97A9"/>
            </a:solidFill>
          </p:spPr>
        </p:sp>
        <p:sp>
          <p:nvSpPr>
            <p:cNvPr id="6" name="TextBox 6"/>
            <p:cNvSpPr txBox="1"/>
            <p:nvPr/>
          </p:nvSpPr>
          <p:spPr>
            <a:xfrm>
              <a:off x="0" y="-38100"/>
              <a:ext cx="5186045" cy="1233958"/>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3210161" y="2441067"/>
            <a:ext cx="11867678" cy="1111250"/>
          </a:xfrm>
          <a:prstGeom prst="rect">
            <a:avLst/>
          </a:prstGeom>
        </p:spPr>
        <p:txBody>
          <a:bodyPr lIns="0" tIns="0" rIns="0" bIns="0" rtlCol="0" anchor="t">
            <a:spAutoFit/>
          </a:bodyPr>
          <a:lstStyle/>
          <a:p>
            <a:pPr algn="ctr">
              <a:lnSpc>
                <a:spcPts val="9099"/>
              </a:lnSpc>
              <a:spcBef>
                <a:spcPct val="0"/>
              </a:spcBef>
            </a:pPr>
            <a:r>
              <a:rPr lang="en-US" sz="6499">
                <a:solidFill>
                  <a:srgbClr val="000000"/>
                </a:solidFill>
                <a:latin typeface="KG Primary Penmanship"/>
                <a:ea typeface="KG Primary Penmanship"/>
                <a:cs typeface="KG Primary Penmanship"/>
                <a:sym typeface="KG Primary Penmanship"/>
              </a:rPr>
              <a:t>WHAT DO WE LEARN ABOUT IN YEAR 3?</a:t>
            </a:r>
          </a:p>
        </p:txBody>
      </p:sp>
      <p:sp>
        <p:nvSpPr>
          <p:cNvPr id="8" name="TextBox 8"/>
          <p:cNvSpPr txBox="1"/>
          <p:nvPr/>
        </p:nvSpPr>
        <p:spPr>
          <a:xfrm>
            <a:off x="512056" y="4734568"/>
            <a:ext cx="17263889" cy="3072131"/>
          </a:xfrm>
          <a:prstGeom prst="rect">
            <a:avLst/>
          </a:prstGeom>
        </p:spPr>
        <p:txBody>
          <a:bodyPr lIns="0" tIns="0" rIns="0" bIns="0" rtlCol="0" anchor="t">
            <a:spAutoFit/>
          </a:bodyPr>
          <a:lstStyle/>
          <a:p>
            <a:pPr algn="ctr">
              <a:lnSpc>
                <a:spcPts val="8119"/>
              </a:lnSpc>
            </a:pPr>
            <a:r>
              <a:rPr lang="en-US" sz="5799">
                <a:solidFill>
                  <a:srgbClr val="000000"/>
                </a:solidFill>
                <a:latin typeface="KG Primary Penmanship"/>
                <a:ea typeface="KG Primary Penmanship"/>
                <a:cs typeface="KG Primary Penmanship"/>
                <a:sym typeface="KG Primary Penmanship"/>
              </a:rPr>
              <a:t>Autumn Term - Ancient Egypt</a:t>
            </a:r>
          </a:p>
          <a:p>
            <a:pPr algn="ctr">
              <a:lnSpc>
                <a:spcPts val="8119"/>
              </a:lnSpc>
            </a:pPr>
            <a:r>
              <a:rPr lang="en-US" sz="5799">
                <a:solidFill>
                  <a:srgbClr val="000000"/>
                </a:solidFill>
                <a:latin typeface="KG Primary Penmanship"/>
                <a:ea typeface="KG Primary Penmanship"/>
                <a:cs typeface="KG Primary Penmanship"/>
                <a:sym typeface="KG Primary Penmanship"/>
              </a:rPr>
              <a:t>Spring Term - Rainforests</a:t>
            </a:r>
          </a:p>
          <a:p>
            <a:pPr algn="ctr">
              <a:lnSpc>
                <a:spcPts val="8119"/>
              </a:lnSpc>
              <a:spcBef>
                <a:spcPct val="0"/>
              </a:spcBef>
            </a:pPr>
            <a:r>
              <a:rPr lang="en-US" sz="5799">
                <a:solidFill>
                  <a:srgbClr val="000000"/>
                </a:solidFill>
                <a:latin typeface="KG Primary Penmanship"/>
                <a:ea typeface="KG Primary Penmanship"/>
                <a:cs typeface="KG Primary Penmanship"/>
                <a:sym typeface="KG Primary Penmanship"/>
              </a:rPr>
              <a:t>Summer Term - Stone Age to Iron Age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0" y="4572"/>
            <a:ext cx="18288000" cy="2560320"/>
          </a:xfrm>
          <a:custGeom>
            <a:avLst/>
            <a:gdLst/>
            <a:ahLst/>
            <a:cxnLst/>
            <a:rect l="l" t="t" r="r" b="b"/>
            <a:pathLst>
              <a:path w="18288000" h="2560320">
                <a:moveTo>
                  <a:pt x="0" y="0"/>
                </a:moveTo>
                <a:lnTo>
                  <a:pt x="18288000" y="0"/>
                </a:lnTo>
                <a:lnTo>
                  <a:pt x="18288000" y="2560320"/>
                </a:lnTo>
                <a:lnTo>
                  <a:pt x="0" y="25603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701383" y="-4248904"/>
            <a:ext cx="19690766" cy="4540523"/>
            <a:chOff x="0" y="0"/>
            <a:chExt cx="5186045" cy="1195858"/>
          </a:xfrm>
        </p:grpSpPr>
        <p:sp>
          <p:nvSpPr>
            <p:cNvPr id="5" name="Freeform 5"/>
            <p:cNvSpPr/>
            <p:nvPr/>
          </p:nvSpPr>
          <p:spPr>
            <a:xfrm>
              <a:off x="0" y="0"/>
              <a:ext cx="5186045" cy="1195858"/>
            </a:xfrm>
            <a:custGeom>
              <a:avLst/>
              <a:gdLst/>
              <a:ahLst/>
              <a:cxnLst/>
              <a:rect l="l" t="t" r="r" b="b"/>
              <a:pathLst>
                <a:path w="5186045" h="1195858">
                  <a:moveTo>
                    <a:pt x="20052" y="0"/>
                  </a:moveTo>
                  <a:lnTo>
                    <a:pt x="5165994" y="0"/>
                  </a:lnTo>
                  <a:cubicBezTo>
                    <a:pt x="5177068" y="0"/>
                    <a:pt x="5186045" y="8978"/>
                    <a:pt x="5186045" y="20052"/>
                  </a:cubicBezTo>
                  <a:lnTo>
                    <a:pt x="5186045" y="1175806"/>
                  </a:lnTo>
                  <a:cubicBezTo>
                    <a:pt x="5186045" y="1181124"/>
                    <a:pt x="5183933" y="1186224"/>
                    <a:pt x="5180173" y="1189985"/>
                  </a:cubicBezTo>
                  <a:cubicBezTo>
                    <a:pt x="5176412" y="1193745"/>
                    <a:pt x="5171311" y="1195858"/>
                    <a:pt x="5165994" y="1195858"/>
                  </a:cubicBezTo>
                  <a:lnTo>
                    <a:pt x="20052" y="1195858"/>
                  </a:lnTo>
                  <a:cubicBezTo>
                    <a:pt x="8978" y="1195858"/>
                    <a:pt x="0" y="1186880"/>
                    <a:pt x="0" y="1175806"/>
                  </a:cubicBezTo>
                  <a:lnTo>
                    <a:pt x="0" y="20052"/>
                  </a:lnTo>
                  <a:cubicBezTo>
                    <a:pt x="0" y="8978"/>
                    <a:pt x="8978" y="0"/>
                    <a:pt x="20052" y="0"/>
                  </a:cubicBezTo>
                  <a:close/>
                </a:path>
              </a:pathLst>
            </a:custGeom>
            <a:solidFill>
              <a:srgbClr val="F2CB7C"/>
            </a:solidFill>
          </p:spPr>
        </p:sp>
        <p:sp>
          <p:nvSpPr>
            <p:cNvPr id="6" name="TextBox 6"/>
            <p:cNvSpPr txBox="1"/>
            <p:nvPr/>
          </p:nvSpPr>
          <p:spPr>
            <a:xfrm>
              <a:off x="0" y="-38100"/>
              <a:ext cx="5186045" cy="1233958"/>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4451026" y="3552317"/>
            <a:ext cx="9385947" cy="6672670"/>
            <a:chOff x="0" y="0"/>
            <a:chExt cx="12514596" cy="8896893"/>
          </a:xfrm>
        </p:grpSpPr>
        <p:sp>
          <p:nvSpPr>
            <p:cNvPr id="8" name="Freeform 8"/>
            <p:cNvSpPr/>
            <p:nvPr/>
          </p:nvSpPr>
          <p:spPr>
            <a:xfrm>
              <a:off x="0" y="0"/>
              <a:ext cx="6249179" cy="8888918"/>
            </a:xfrm>
            <a:custGeom>
              <a:avLst/>
              <a:gdLst/>
              <a:ahLst/>
              <a:cxnLst/>
              <a:rect l="l" t="t" r="r" b="b"/>
              <a:pathLst>
                <a:path w="6249179" h="8888918">
                  <a:moveTo>
                    <a:pt x="0" y="0"/>
                  </a:moveTo>
                  <a:lnTo>
                    <a:pt x="6249179" y="0"/>
                  </a:lnTo>
                  <a:lnTo>
                    <a:pt x="6249179" y="8888918"/>
                  </a:lnTo>
                  <a:lnTo>
                    <a:pt x="0" y="8888918"/>
                  </a:lnTo>
                  <a:lnTo>
                    <a:pt x="0" y="0"/>
                  </a:lnTo>
                  <a:close/>
                </a:path>
              </a:pathLst>
            </a:custGeom>
            <a:blipFill>
              <a:blip r:embed="rId5"/>
              <a:stretch>
                <a:fillRect/>
              </a:stretch>
            </a:blipFill>
          </p:spPr>
        </p:sp>
        <p:sp>
          <p:nvSpPr>
            <p:cNvPr id="9" name="Freeform 9"/>
            <p:cNvSpPr/>
            <p:nvPr/>
          </p:nvSpPr>
          <p:spPr>
            <a:xfrm>
              <a:off x="6249179" y="0"/>
              <a:ext cx="6265418" cy="8896893"/>
            </a:xfrm>
            <a:custGeom>
              <a:avLst/>
              <a:gdLst/>
              <a:ahLst/>
              <a:cxnLst/>
              <a:rect l="l" t="t" r="r" b="b"/>
              <a:pathLst>
                <a:path w="6265418" h="8896893">
                  <a:moveTo>
                    <a:pt x="0" y="0"/>
                  </a:moveTo>
                  <a:lnTo>
                    <a:pt x="6265417" y="0"/>
                  </a:lnTo>
                  <a:lnTo>
                    <a:pt x="6265417" y="8896893"/>
                  </a:lnTo>
                  <a:lnTo>
                    <a:pt x="0" y="8896893"/>
                  </a:lnTo>
                  <a:lnTo>
                    <a:pt x="0" y="0"/>
                  </a:lnTo>
                  <a:close/>
                </a:path>
              </a:pathLst>
            </a:custGeom>
            <a:blipFill>
              <a:blip r:embed="rId6"/>
              <a:stretch>
                <a:fillRect/>
              </a:stretch>
            </a:blipFill>
          </p:spPr>
        </p:sp>
      </p:grpSp>
      <p:sp>
        <p:nvSpPr>
          <p:cNvPr id="10" name="TextBox 10"/>
          <p:cNvSpPr txBox="1"/>
          <p:nvPr/>
        </p:nvSpPr>
        <p:spPr>
          <a:xfrm>
            <a:off x="4220687" y="2441067"/>
            <a:ext cx="9846626" cy="1111250"/>
          </a:xfrm>
          <a:prstGeom prst="rect">
            <a:avLst/>
          </a:prstGeom>
        </p:spPr>
        <p:txBody>
          <a:bodyPr lIns="0" tIns="0" rIns="0" bIns="0" rtlCol="0" anchor="t">
            <a:spAutoFit/>
          </a:bodyPr>
          <a:lstStyle/>
          <a:p>
            <a:pPr algn="ctr">
              <a:lnSpc>
                <a:spcPts val="9099"/>
              </a:lnSpc>
              <a:spcBef>
                <a:spcPct val="0"/>
              </a:spcBef>
            </a:pPr>
            <a:r>
              <a:rPr lang="en-US" sz="6499">
                <a:solidFill>
                  <a:srgbClr val="000000"/>
                </a:solidFill>
                <a:latin typeface="KG Primary Penmanship"/>
                <a:ea typeface="KG Primary Penmanship"/>
                <a:cs typeface="KG Primary Penmanship"/>
                <a:sym typeface="KG Primary Penmanship"/>
              </a:rPr>
              <a:t>YEAR 3 NEWSLETTER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0" y="4572"/>
            <a:ext cx="18288000" cy="2560320"/>
          </a:xfrm>
          <a:custGeom>
            <a:avLst/>
            <a:gdLst/>
            <a:ahLst/>
            <a:cxnLst/>
            <a:rect l="l" t="t" r="r" b="b"/>
            <a:pathLst>
              <a:path w="18288000" h="2560320">
                <a:moveTo>
                  <a:pt x="0" y="0"/>
                </a:moveTo>
                <a:lnTo>
                  <a:pt x="18288000" y="0"/>
                </a:lnTo>
                <a:lnTo>
                  <a:pt x="18288000" y="2560320"/>
                </a:lnTo>
                <a:lnTo>
                  <a:pt x="0" y="25603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701383" y="-4248904"/>
            <a:ext cx="19690766" cy="4540523"/>
            <a:chOff x="0" y="0"/>
            <a:chExt cx="5186045" cy="1195858"/>
          </a:xfrm>
        </p:grpSpPr>
        <p:sp>
          <p:nvSpPr>
            <p:cNvPr id="5" name="Freeform 5"/>
            <p:cNvSpPr/>
            <p:nvPr/>
          </p:nvSpPr>
          <p:spPr>
            <a:xfrm>
              <a:off x="0" y="0"/>
              <a:ext cx="5186045" cy="1195858"/>
            </a:xfrm>
            <a:custGeom>
              <a:avLst/>
              <a:gdLst/>
              <a:ahLst/>
              <a:cxnLst/>
              <a:rect l="l" t="t" r="r" b="b"/>
              <a:pathLst>
                <a:path w="5186045" h="1195858">
                  <a:moveTo>
                    <a:pt x="20052" y="0"/>
                  </a:moveTo>
                  <a:lnTo>
                    <a:pt x="5165994" y="0"/>
                  </a:lnTo>
                  <a:cubicBezTo>
                    <a:pt x="5177068" y="0"/>
                    <a:pt x="5186045" y="8978"/>
                    <a:pt x="5186045" y="20052"/>
                  </a:cubicBezTo>
                  <a:lnTo>
                    <a:pt x="5186045" y="1175806"/>
                  </a:lnTo>
                  <a:cubicBezTo>
                    <a:pt x="5186045" y="1181124"/>
                    <a:pt x="5183933" y="1186224"/>
                    <a:pt x="5180173" y="1189985"/>
                  </a:cubicBezTo>
                  <a:cubicBezTo>
                    <a:pt x="5176412" y="1193745"/>
                    <a:pt x="5171311" y="1195858"/>
                    <a:pt x="5165994" y="1195858"/>
                  </a:cubicBezTo>
                  <a:lnTo>
                    <a:pt x="20052" y="1195858"/>
                  </a:lnTo>
                  <a:cubicBezTo>
                    <a:pt x="8978" y="1195858"/>
                    <a:pt x="0" y="1186880"/>
                    <a:pt x="0" y="1175806"/>
                  </a:cubicBezTo>
                  <a:lnTo>
                    <a:pt x="0" y="20052"/>
                  </a:lnTo>
                  <a:cubicBezTo>
                    <a:pt x="0" y="8978"/>
                    <a:pt x="8978" y="0"/>
                    <a:pt x="20052" y="0"/>
                  </a:cubicBezTo>
                  <a:close/>
                </a:path>
              </a:pathLst>
            </a:custGeom>
            <a:solidFill>
              <a:srgbClr val="EDAF88"/>
            </a:solidFill>
          </p:spPr>
        </p:sp>
        <p:sp>
          <p:nvSpPr>
            <p:cNvPr id="6" name="TextBox 6"/>
            <p:cNvSpPr txBox="1"/>
            <p:nvPr/>
          </p:nvSpPr>
          <p:spPr>
            <a:xfrm>
              <a:off x="0" y="-38100"/>
              <a:ext cx="5186045" cy="1233958"/>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360477" y="4625559"/>
            <a:ext cx="17567047" cy="3508375"/>
          </a:xfrm>
          <a:prstGeom prst="rect">
            <a:avLst/>
          </a:prstGeom>
        </p:spPr>
        <p:txBody>
          <a:bodyPr lIns="0" tIns="0" rIns="0" bIns="0" rtlCol="0" anchor="t">
            <a:spAutoFit/>
          </a:bodyPr>
          <a:lstStyle/>
          <a:p>
            <a:pPr algn="ctr">
              <a:lnSpc>
                <a:spcPts val="5599"/>
              </a:lnSpc>
            </a:pPr>
            <a:r>
              <a:rPr lang="en-US" sz="3999">
                <a:solidFill>
                  <a:srgbClr val="000000"/>
                </a:solidFill>
                <a:latin typeface="KG Primary Penmanship"/>
                <a:ea typeface="KG Primary Penmanship"/>
                <a:cs typeface="KG Primary Penmanship"/>
                <a:sym typeface="KG Primary Penmanship"/>
              </a:rPr>
              <a:t>Apple Tree Centre (Hindu place of worship), Crawley - September 2026 - already sent out</a:t>
            </a:r>
          </a:p>
          <a:p>
            <a:pPr algn="ctr">
              <a:lnSpc>
                <a:spcPts val="5599"/>
              </a:lnSpc>
            </a:pPr>
            <a:endParaRPr lang="en-US" sz="3999">
              <a:solidFill>
                <a:srgbClr val="000000"/>
              </a:solidFill>
              <a:latin typeface="KG Primary Penmanship"/>
              <a:ea typeface="KG Primary Penmanship"/>
              <a:cs typeface="KG Primary Penmanship"/>
              <a:sym typeface="KG Primary Penmanship"/>
            </a:endParaRPr>
          </a:p>
          <a:p>
            <a:pPr algn="ctr">
              <a:lnSpc>
                <a:spcPts val="5599"/>
              </a:lnSpc>
            </a:pPr>
            <a:r>
              <a:rPr lang="en-US" sz="3999">
                <a:solidFill>
                  <a:srgbClr val="000000"/>
                </a:solidFill>
                <a:latin typeface="KG Primary Penmanship"/>
                <a:ea typeface="KG Primary Penmanship"/>
                <a:cs typeface="KG Primary Penmanship"/>
                <a:sym typeface="KG Primary Penmanship"/>
              </a:rPr>
              <a:t>Everyman Cinema, Horsham - November 2026 - details to come</a:t>
            </a:r>
          </a:p>
          <a:p>
            <a:pPr algn="ctr">
              <a:lnSpc>
                <a:spcPts val="5599"/>
              </a:lnSpc>
            </a:pPr>
            <a:endParaRPr lang="en-US" sz="3999">
              <a:solidFill>
                <a:srgbClr val="000000"/>
              </a:solidFill>
              <a:latin typeface="KG Primary Penmanship"/>
              <a:ea typeface="KG Primary Penmanship"/>
              <a:cs typeface="KG Primary Penmanship"/>
              <a:sym typeface="KG Primary Penmanship"/>
            </a:endParaRPr>
          </a:p>
          <a:p>
            <a:pPr algn="ctr">
              <a:lnSpc>
                <a:spcPts val="5599"/>
              </a:lnSpc>
              <a:spcBef>
                <a:spcPct val="0"/>
              </a:spcBef>
            </a:pPr>
            <a:r>
              <a:rPr lang="en-US" sz="3999">
                <a:solidFill>
                  <a:srgbClr val="000000"/>
                </a:solidFill>
                <a:latin typeface="KG Primary Penmanship"/>
                <a:ea typeface="KG Primary Penmanship"/>
                <a:cs typeface="KG Primary Penmanship"/>
                <a:sym typeface="KG Primary Penmanship"/>
              </a:rPr>
              <a:t>Butser Ancient Farm, Waterlooville - Summer Term 2027 - details to come</a:t>
            </a:r>
          </a:p>
        </p:txBody>
      </p:sp>
      <p:sp>
        <p:nvSpPr>
          <p:cNvPr id="8" name="TextBox 8"/>
          <p:cNvSpPr txBox="1"/>
          <p:nvPr/>
        </p:nvSpPr>
        <p:spPr>
          <a:xfrm>
            <a:off x="4220687" y="2441067"/>
            <a:ext cx="9846626" cy="1111250"/>
          </a:xfrm>
          <a:prstGeom prst="rect">
            <a:avLst/>
          </a:prstGeom>
        </p:spPr>
        <p:txBody>
          <a:bodyPr lIns="0" tIns="0" rIns="0" bIns="0" rtlCol="0" anchor="t">
            <a:spAutoFit/>
          </a:bodyPr>
          <a:lstStyle/>
          <a:p>
            <a:pPr algn="ctr">
              <a:lnSpc>
                <a:spcPts val="9099"/>
              </a:lnSpc>
              <a:spcBef>
                <a:spcPct val="0"/>
              </a:spcBef>
            </a:pPr>
            <a:r>
              <a:rPr lang="en-US" sz="6499">
                <a:solidFill>
                  <a:srgbClr val="000000"/>
                </a:solidFill>
                <a:latin typeface="KG Primary Penmanship"/>
                <a:ea typeface="KG Primary Penmanship"/>
                <a:cs typeface="KG Primary Penmanship"/>
                <a:sym typeface="KG Primary Penmanship"/>
              </a:rPr>
              <a:t>WHAT TRIPS WILL WE GO 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0" y="4572"/>
            <a:ext cx="18288000" cy="2560320"/>
          </a:xfrm>
          <a:custGeom>
            <a:avLst/>
            <a:gdLst/>
            <a:ahLst/>
            <a:cxnLst/>
            <a:rect l="l" t="t" r="r" b="b"/>
            <a:pathLst>
              <a:path w="18288000" h="2560320">
                <a:moveTo>
                  <a:pt x="0" y="0"/>
                </a:moveTo>
                <a:lnTo>
                  <a:pt x="18288000" y="0"/>
                </a:lnTo>
                <a:lnTo>
                  <a:pt x="18288000" y="2560320"/>
                </a:lnTo>
                <a:lnTo>
                  <a:pt x="0" y="25603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701383" y="-4248904"/>
            <a:ext cx="19690766" cy="4540523"/>
            <a:chOff x="0" y="0"/>
            <a:chExt cx="5186045" cy="1195858"/>
          </a:xfrm>
        </p:grpSpPr>
        <p:sp>
          <p:nvSpPr>
            <p:cNvPr id="5" name="Freeform 5"/>
            <p:cNvSpPr/>
            <p:nvPr/>
          </p:nvSpPr>
          <p:spPr>
            <a:xfrm>
              <a:off x="0" y="0"/>
              <a:ext cx="5186045" cy="1195858"/>
            </a:xfrm>
            <a:custGeom>
              <a:avLst/>
              <a:gdLst/>
              <a:ahLst/>
              <a:cxnLst/>
              <a:rect l="l" t="t" r="r" b="b"/>
              <a:pathLst>
                <a:path w="5186045" h="1195858">
                  <a:moveTo>
                    <a:pt x="20052" y="0"/>
                  </a:moveTo>
                  <a:lnTo>
                    <a:pt x="5165994" y="0"/>
                  </a:lnTo>
                  <a:cubicBezTo>
                    <a:pt x="5177068" y="0"/>
                    <a:pt x="5186045" y="8978"/>
                    <a:pt x="5186045" y="20052"/>
                  </a:cubicBezTo>
                  <a:lnTo>
                    <a:pt x="5186045" y="1175806"/>
                  </a:lnTo>
                  <a:cubicBezTo>
                    <a:pt x="5186045" y="1181124"/>
                    <a:pt x="5183933" y="1186224"/>
                    <a:pt x="5180173" y="1189985"/>
                  </a:cubicBezTo>
                  <a:cubicBezTo>
                    <a:pt x="5176412" y="1193745"/>
                    <a:pt x="5171311" y="1195858"/>
                    <a:pt x="5165994" y="1195858"/>
                  </a:cubicBezTo>
                  <a:lnTo>
                    <a:pt x="20052" y="1195858"/>
                  </a:lnTo>
                  <a:cubicBezTo>
                    <a:pt x="8978" y="1195858"/>
                    <a:pt x="0" y="1186880"/>
                    <a:pt x="0" y="1175806"/>
                  </a:cubicBezTo>
                  <a:lnTo>
                    <a:pt x="0" y="20052"/>
                  </a:lnTo>
                  <a:cubicBezTo>
                    <a:pt x="0" y="8978"/>
                    <a:pt x="8978" y="0"/>
                    <a:pt x="20052" y="0"/>
                  </a:cubicBezTo>
                  <a:close/>
                </a:path>
              </a:pathLst>
            </a:custGeom>
            <a:solidFill>
              <a:srgbClr val="ADDAD7"/>
            </a:solidFill>
          </p:spPr>
        </p:sp>
        <p:sp>
          <p:nvSpPr>
            <p:cNvPr id="6" name="TextBox 6"/>
            <p:cNvSpPr txBox="1"/>
            <p:nvPr/>
          </p:nvSpPr>
          <p:spPr>
            <a:xfrm>
              <a:off x="0" y="-38100"/>
              <a:ext cx="5186045" cy="1233958"/>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3452687" y="2441067"/>
            <a:ext cx="11382626" cy="1111250"/>
          </a:xfrm>
          <a:prstGeom prst="rect">
            <a:avLst/>
          </a:prstGeom>
        </p:spPr>
        <p:txBody>
          <a:bodyPr lIns="0" tIns="0" rIns="0" bIns="0" rtlCol="0" anchor="t">
            <a:spAutoFit/>
          </a:bodyPr>
          <a:lstStyle/>
          <a:p>
            <a:pPr algn="ctr">
              <a:lnSpc>
                <a:spcPts val="9099"/>
              </a:lnSpc>
              <a:spcBef>
                <a:spcPct val="0"/>
              </a:spcBef>
            </a:pPr>
            <a:r>
              <a:rPr lang="en-US" sz="6499">
                <a:solidFill>
                  <a:srgbClr val="000000"/>
                </a:solidFill>
                <a:latin typeface="KG Primary Penmanship"/>
                <a:ea typeface="KG Primary Penmanship"/>
                <a:cs typeface="KG Primary Penmanship"/>
                <a:sym typeface="KG Primary Penmanship"/>
              </a:rPr>
              <a:t>READING, HOMEWORK AND SPELLINGS</a:t>
            </a:r>
          </a:p>
        </p:txBody>
      </p:sp>
      <p:sp>
        <p:nvSpPr>
          <p:cNvPr id="8" name="TextBox 8"/>
          <p:cNvSpPr txBox="1"/>
          <p:nvPr/>
        </p:nvSpPr>
        <p:spPr>
          <a:xfrm>
            <a:off x="326676" y="3653636"/>
            <a:ext cx="17634649" cy="5802631"/>
          </a:xfrm>
          <a:prstGeom prst="rect">
            <a:avLst/>
          </a:prstGeom>
        </p:spPr>
        <p:txBody>
          <a:bodyPr lIns="0" tIns="0" rIns="0" bIns="0" rtlCol="0" anchor="t">
            <a:spAutoFit/>
          </a:bodyPr>
          <a:lstStyle/>
          <a:p>
            <a:pPr algn="ctr">
              <a:lnSpc>
                <a:spcPts val="4619"/>
              </a:lnSpc>
              <a:spcBef>
                <a:spcPct val="0"/>
              </a:spcBef>
            </a:pPr>
            <a:r>
              <a:rPr lang="en-US" sz="3299">
                <a:solidFill>
                  <a:srgbClr val="000000"/>
                </a:solidFill>
                <a:latin typeface="KG Primary Penmanship"/>
                <a:ea typeface="KG Primary Penmanship"/>
                <a:cs typeface="KG Primary Penmanship"/>
                <a:sym typeface="KG Primary Penmanship"/>
              </a:rPr>
              <a:t>Reading needs to happen every day, even if it is a different book from the one at school. You can take turns to read if it is a more challenging book, but please cultivate that love of reading! Reading skills underpin all other learning and future development!</a:t>
            </a:r>
          </a:p>
          <a:p>
            <a:pPr algn="ctr">
              <a:lnSpc>
                <a:spcPts val="4619"/>
              </a:lnSpc>
              <a:spcBef>
                <a:spcPct val="0"/>
              </a:spcBef>
            </a:pPr>
            <a:endParaRPr lang="en-US" sz="3299">
              <a:solidFill>
                <a:srgbClr val="000000"/>
              </a:solidFill>
              <a:latin typeface="KG Primary Penmanship"/>
              <a:ea typeface="KG Primary Penmanship"/>
              <a:cs typeface="KG Primary Penmanship"/>
              <a:sym typeface="KG Primary Penmanship"/>
            </a:endParaRPr>
          </a:p>
          <a:p>
            <a:pPr algn="ctr">
              <a:lnSpc>
                <a:spcPts val="4619"/>
              </a:lnSpc>
              <a:spcBef>
                <a:spcPct val="0"/>
              </a:spcBef>
            </a:pPr>
            <a:r>
              <a:rPr lang="en-US" sz="3299">
                <a:solidFill>
                  <a:srgbClr val="000000"/>
                </a:solidFill>
                <a:latin typeface="KG Primary Penmanship"/>
                <a:ea typeface="KG Primary Penmanship"/>
                <a:cs typeface="KG Primary Penmanship"/>
                <a:sym typeface="KG Primary Penmanship"/>
              </a:rPr>
              <a:t>Homework – Given out every Friday and due back in the following Wednesday. Can be brought in earlier. After feedback from parents last year, this will be on paper rather than on Purple Mash, and will be a reading, writing or spelling task that will support our learning in the classroom.</a:t>
            </a:r>
          </a:p>
          <a:p>
            <a:pPr algn="ctr">
              <a:lnSpc>
                <a:spcPts val="4619"/>
              </a:lnSpc>
              <a:spcBef>
                <a:spcPct val="0"/>
              </a:spcBef>
            </a:pPr>
            <a:endParaRPr lang="en-US" sz="3299">
              <a:solidFill>
                <a:srgbClr val="000000"/>
              </a:solidFill>
              <a:latin typeface="KG Primary Penmanship"/>
              <a:ea typeface="KG Primary Penmanship"/>
              <a:cs typeface="KG Primary Penmanship"/>
              <a:sym typeface="KG Primary Penmanship"/>
            </a:endParaRPr>
          </a:p>
          <a:p>
            <a:pPr algn="ctr">
              <a:lnSpc>
                <a:spcPts val="4619"/>
              </a:lnSpc>
              <a:spcBef>
                <a:spcPct val="0"/>
              </a:spcBef>
            </a:pPr>
            <a:r>
              <a:rPr lang="en-US" sz="3299">
                <a:solidFill>
                  <a:srgbClr val="000000"/>
                </a:solidFill>
                <a:latin typeface="KG Primary Penmanship"/>
                <a:ea typeface="KG Primary Penmanship"/>
                <a:cs typeface="KG Primary Penmanship"/>
                <a:sym typeface="KG Primary Penmanship"/>
              </a:rPr>
              <a:t>Spellings – This will be more of an activity than a list of words to read, as we want to support children in understanding how to spell words. This will come out every week with the homework on a Friday and due back in on the following Wednesday.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0" y="4572"/>
            <a:ext cx="18288000" cy="2560320"/>
          </a:xfrm>
          <a:custGeom>
            <a:avLst/>
            <a:gdLst/>
            <a:ahLst/>
            <a:cxnLst/>
            <a:rect l="l" t="t" r="r" b="b"/>
            <a:pathLst>
              <a:path w="18288000" h="2560320">
                <a:moveTo>
                  <a:pt x="0" y="0"/>
                </a:moveTo>
                <a:lnTo>
                  <a:pt x="18288000" y="0"/>
                </a:lnTo>
                <a:lnTo>
                  <a:pt x="18288000" y="2560320"/>
                </a:lnTo>
                <a:lnTo>
                  <a:pt x="0" y="25603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701383" y="-4248904"/>
            <a:ext cx="19690766" cy="4540523"/>
            <a:chOff x="0" y="0"/>
            <a:chExt cx="5186045" cy="1195858"/>
          </a:xfrm>
        </p:grpSpPr>
        <p:sp>
          <p:nvSpPr>
            <p:cNvPr id="5" name="Freeform 5"/>
            <p:cNvSpPr/>
            <p:nvPr/>
          </p:nvSpPr>
          <p:spPr>
            <a:xfrm>
              <a:off x="0" y="0"/>
              <a:ext cx="5186045" cy="1195858"/>
            </a:xfrm>
            <a:custGeom>
              <a:avLst/>
              <a:gdLst/>
              <a:ahLst/>
              <a:cxnLst/>
              <a:rect l="l" t="t" r="r" b="b"/>
              <a:pathLst>
                <a:path w="5186045" h="1195858">
                  <a:moveTo>
                    <a:pt x="20052" y="0"/>
                  </a:moveTo>
                  <a:lnTo>
                    <a:pt x="5165994" y="0"/>
                  </a:lnTo>
                  <a:cubicBezTo>
                    <a:pt x="5177068" y="0"/>
                    <a:pt x="5186045" y="8978"/>
                    <a:pt x="5186045" y="20052"/>
                  </a:cubicBezTo>
                  <a:lnTo>
                    <a:pt x="5186045" y="1175806"/>
                  </a:lnTo>
                  <a:cubicBezTo>
                    <a:pt x="5186045" y="1181124"/>
                    <a:pt x="5183933" y="1186224"/>
                    <a:pt x="5180173" y="1189985"/>
                  </a:cubicBezTo>
                  <a:cubicBezTo>
                    <a:pt x="5176412" y="1193745"/>
                    <a:pt x="5171311" y="1195858"/>
                    <a:pt x="5165994" y="1195858"/>
                  </a:cubicBezTo>
                  <a:lnTo>
                    <a:pt x="20052" y="1195858"/>
                  </a:lnTo>
                  <a:cubicBezTo>
                    <a:pt x="8978" y="1195858"/>
                    <a:pt x="0" y="1186880"/>
                    <a:pt x="0" y="1175806"/>
                  </a:cubicBezTo>
                  <a:lnTo>
                    <a:pt x="0" y="20052"/>
                  </a:lnTo>
                  <a:cubicBezTo>
                    <a:pt x="0" y="8978"/>
                    <a:pt x="8978" y="0"/>
                    <a:pt x="20052" y="0"/>
                  </a:cubicBezTo>
                  <a:close/>
                </a:path>
              </a:pathLst>
            </a:custGeom>
            <a:solidFill>
              <a:srgbClr val="EDAF88"/>
            </a:solidFill>
          </p:spPr>
        </p:sp>
        <p:sp>
          <p:nvSpPr>
            <p:cNvPr id="6" name="TextBox 6"/>
            <p:cNvSpPr txBox="1"/>
            <p:nvPr/>
          </p:nvSpPr>
          <p:spPr>
            <a:xfrm>
              <a:off x="0" y="-38100"/>
              <a:ext cx="5186045" cy="1233958"/>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425785" y="3353562"/>
            <a:ext cx="17521949" cy="6797676"/>
          </a:xfrm>
          <a:prstGeom prst="rect">
            <a:avLst/>
          </a:prstGeom>
        </p:spPr>
        <p:txBody>
          <a:bodyPr lIns="0" tIns="0" rIns="0" bIns="0" rtlCol="0" anchor="t">
            <a:spAutoFit/>
          </a:bodyPr>
          <a:lstStyle/>
          <a:p>
            <a:pPr algn="ctr">
              <a:lnSpc>
                <a:spcPts val="4899"/>
              </a:lnSpc>
            </a:pPr>
            <a:r>
              <a:rPr lang="en-US" sz="3499">
                <a:solidFill>
                  <a:srgbClr val="000000"/>
                </a:solidFill>
                <a:latin typeface="KG Primary Penmanship"/>
                <a:ea typeface="KG Primary Penmanship"/>
                <a:cs typeface="KG Primary Penmanship"/>
                <a:sym typeface="KG Primary Penmanship"/>
              </a:rPr>
              <a:t>Hear them read each day and write in their reading record.</a:t>
            </a:r>
          </a:p>
          <a:p>
            <a:pPr algn="ctr">
              <a:lnSpc>
                <a:spcPts val="4899"/>
              </a:lnSpc>
            </a:pPr>
            <a:endParaRPr lang="en-US" sz="3499">
              <a:solidFill>
                <a:srgbClr val="000000"/>
              </a:solidFill>
              <a:latin typeface="KG Primary Penmanship"/>
              <a:ea typeface="KG Primary Penmanship"/>
              <a:cs typeface="KG Primary Penmanship"/>
              <a:sym typeface="KG Primary Penmanship"/>
            </a:endParaRPr>
          </a:p>
          <a:p>
            <a:pPr algn="ctr">
              <a:lnSpc>
                <a:spcPts val="4899"/>
              </a:lnSpc>
              <a:spcBef>
                <a:spcPct val="0"/>
              </a:spcBef>
            </a:pPr>
            <a:r>
              <a:rPr lang="en-US" sz="3499">
                <a:solidFill>
                  <a:srgbClr val="000000"/>
                </a:solidFill>
                <a:latin typeface="KG Primary Penmanship"/>
                <a:ea typeface="KG Primary Penmanship"/>
                <a:cs typeface="KG Primary Penmanship"/>
                <a:sym typeface="KG Primary Penmanship"/>
              </a:rPr>
              <a:t>Learn to read and write the Year 3 and 4 Common Exception Words.</a:t>
            </a:r>
          </a:p>
          <a:p>
            <a:pPr algn="ctr">
              <a:lnSpc>
                <a:spcPts val="4899"/>
              </a:lnSpc>
              <a:spcBef>
                <a:spcPct val="0"/>
              </a:spcBef>
            </a:pPr>
            <a:endParaRPr lang="en-US" sz="3499">
              <a:solidFill>
                <a:srgbClr val="000000"/>
              </a:solidFill>
              <a:latin typeface="KG Primary Penmanship"/>
              <a:ea typeface="KG Primary Penmanship"/>
              <a:cs typeface="KG Primary Penmanship"/>
              <a:sym typeface="KG Primary Penmanship"/>
            </a:endParaRPr>
          </a:p>
          <a:p>
            <a:pPr algn="ctr">
              <a:lnSpc>
                <a:spcPts val="4899"/>
              </a:lnSpc>
              <a:spcBef>
                <a:spcPct val="0"/>
              </a:spcBef>
            </a:pPr>
            <a:r>
              <a:rPr lang="en-US" sz="3499">
                <a:solidFill>
                  <a:srgbClr val="000000"/>
                </a:solidFill>
                <a:latin typeface="KG Primary Penmanship"/>
                <a:ea typeface="KG Primary Penmanship"/>
                <a:cs typeface="KG Primary Penmanship"/>
                <a:sym typeface="KG Primary Penmanship"/>
              </a:rPr>
              <a:t>Go to the Library.</a:t>
            </a:r>
          </a:p>
          <a:p>
            <a:pPr algn="ctr">
              <a:lnSpc>
                <a:spcPts val="4899"/>
              </a:lnSpc>
              <a:spcBef>
                <a:spcPct val="0"/>
              </a:spcBef>
            </a:pPr>
            <a:endParaRPr lang="en-US" sz="3499">
              <a:solidFill>
                <a:srgbClr val="000000"/>
              </a:solidFill>
              <a:latin typeface="KG Primary Penmanship"/>
              <a:ea typeface="KG Primary Penmanship"/>
              <a:cs typeface="KG Primary Penmanship"/>
              <a:sym typeface="KG Primary Penmanship"/>
            </a:endParaRPr>
          </a:p>
          <a:p>
            <a:pPr algn="ctr">
              <a:lnSpc>
                <a:spcPts val="4899"/>
              </a:lnSpc>
              <a:spcBef>
                <a:spcPct val="0"/>
              </a:spcBef>
            </a:pPr>
            <a:r>
              <a:rPr lang="en-US" sz="3499">
                <a:solidFill>
                  <a:srgbClr val="000000"/>
                </a:solidFill>
                <a:latin typeface="KG Primary Penmanship"/>
                <a:ea typeface="KG Primary Penmanship"/>
                <a:cs typeface="KG Primary Penmanship"/>
                <a:sym typeface="KG Primary Penmanship"/>
              </a:rPr>
              <a:t>Learn weekly spelling rules. </a:t>
            </a:r>
          </a:p>
          <a:p>
            <a:pPr algn="ctr">
              <a:lnSpc>
                <a:spcPts val="4899"/>
              </a:lnSpc>
              <a:spcBef>
                <a:spcPct val="0"/>
              </a:spcBef>
            </a:pPr>
            <a:endParaRPr lang="en-US" sz="3499">
              <a:solidFill>
                <a:srgbClr val="000000"/>
              </a:solidFill>
              <a:latin typeface="KG Primary Penmanship"/>
              <a:ea typeface="KG Primary Penmanship"/>
              <a:cs typeface="KG Primary Penmanship"/>
              <a:sym typeface="KG Primary Penmanship"/>
            </a:endParaRPr>
          </a:p>
          <a:p>
            <a:pPr algn="ctr">
              <a:lnSpc>
                <a:spcPts val="4899"/>
              </a:lnSpc>
              <a:spcBef>
                <a:spcPct val="0"/>
              </a:spcBef>
            </a:pPr>
            <a:r>
              <a:rPr lang="en-US" sz="3499">
                <a:solidFill>
                  <a:srgbClr val="000000"/>
                </a:solidFill>
                <a:latin typeface="KG Primary Penmanship"/>
                <a:ea typeface="KG Primary Penmanship"/>
                <a:cs typeface="KG Primary Penmanship"/>
                <a:sym typeface="KG Primary Penmanship"/>
              </a:rPr>
              <a:t>Complete homework each week.</a:t>
            </a:r>
          </a:p>
          <a:p>
            <a:pPr algn="ctr">
              <a:lnSpc>
                <a:spcPts val="4899"/>
              </a:lnSpc>
              <a:spcBef>
                <a:spcPct val="0"/>
              </a:spcBef>
            </a:pPr>
            <a:endParaRPr lang="en-US" sz="3499">
              <a:solidFill>
                <a:srgbClr val="000000"/>
              </a:solidFill>
              <a:latin typeface="KG Primary Penmanship"/>
              <a:ea typeface="KG Primary Penmanship"/>
              <a:cs typeface="KG Primary Penmanship"/>
              <a:sym typeface="KG Primary Penmanship"/>
            </a:endParaRPr>
          </a:p>
          <a:p>
            <a:pPr algn="ctr">
              <a:lnSpc>
                <a:spcPts val="4899"/>
              </a:lnSpc>
              <a:spcBef>
                <a:spcPct val="0"/>
              </a:spcBef>
            </a:pPr>
            <a:r>
              <a:rPr lang="en-US" sz="3499">
                <a:solidFill>
                  <a:srgbClr val="000000"/>
                </a:solidFill>
                <a:latin typeface="KG Primary Penmanship"/>
                <a:ea typeface="KG Primary Penmanship"/>
                <a:cs typeface="KG Primary Penmanship"/>
                <a:sym typeface="KG Primary Penmanship"/>
              </a:rPr>
              <a:t>Learn times tables and division facts for 2, 5, 10, 3, 4 and 8 times tables – practice regularly on TTRockstars!</a:t>
            </a:r>
          </a:p>
        </p:txBody>
      </p:sp>
      <p:sp>
        <p:nvSpPr>
          <p:cNvPr id="8" name="Freeform 8"/>
          <p:cNvSpPr/>
          <p:nvPr/>
        </p:nvSpPr>
        <p:spPr>
          <a:xfrm>
            <a:off x="13842424" y="3429762"/>
            <a:ext cx="1360819" cy="836904"/>
          </a:xfrm>
          <a:custGeom>
            <a:avLst/>
            <a:gdLst/>
            <a:ahLst/>
            <a:cxnLst/>
            <a:rect l="l" t="t" r="r" b="b"/>
            <a:pathLst>
              <a:path w="1360819" h="836904">
                <a:moveTo>
                  <a:pt x="0" y="0"/>
                </a:moveTo>
                <a:lnTo>
                  <a:pt x="1360819" y="0"/>
                </a:lnTo>
                <a:lnTo>
                  <a:pt x="1360819" y="836903"/>
                </a:lnTo>
                <a:lnTo>
                  <a:pt x="0" y="83690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Freeform 9"/>
          <p:cNvSpPr/>
          <p:nvPr/>
        </p:nvSpPr>
        <p:spPr>
          <a:xfrm>
            <a:off x="3025958" y="4266665"/>
            <a:ext cx="970574" cy="1285528"/>
          </a:xfrm>
          <a:custGeom>
            <a:avLst/>
            <a:gdLst/>
            <a:ahLst/>
            <a:cxnLst/>
            <a:rect l="l" t="t" r="r" b="b"/>
            <a:pathLst>
              <a:path w="970574" h="1285528">
                <a:moveTo>
                  <a:pt x="0" y="0"/>
                </a:moveTo>
                <a:lnTo>
                  <a:pt x="970573" y="0"/>
                </a:lnTo>
                <a:lnTo>
                  <a:pt x="970573" y="1285529"/>
                </a:lnTo>
                <a:lnTo>
                  <a:pt x="0" y="1285529"/>
                </a:lnTo>
                <a:lnTo>
                  <a:pt x="0" y="0"/>
                </a:lnTo>
                <a:close/>
              </a:path>
            </a:pathLst>
          </a:custGeom>
          <a:blipFill>
            <a:blip r:embed="rId7"/>
            <a:stretch>
              <a:fillRect/>
            </a:stretch>
          </a:blipFill>
        </p:spPr>
      </p:sp>
      <p:sp>
        <p:nvSpPr>
          <p:cNvPr id="10" name="Freeform 10"/>
          <p:cNvSpPr/>
          <p:nvPr/>
        </p:nvSpPr>
        <p:spPr>
          <a:xfrm>
            <a:off x="10781348" y="5552194"/>
            <a:ext cx="859143" cy="1035112"/>
          </a:xfrm>
          <a:custGeom>
            <a:avLst/>
            <a:gdLst/>
            <a:ahLst/>
            <a:cxnLst/>
            <a:rect l="l" t="t" r="r" b="b"/>
            <a:pathLst>
              <a:path w="859143" h="1035112">
                <a:moveTo>
                  <a:pt x="0" y="0"/>
                </a:moveTo>
                <a:lnTo>
                  <a:pt x="859143" y="0"/>
                </a:lnTo>
                <a:lnTo>
                  <a:pt x="859143" y="1035112"/>
                </a:lnTo>
                <a:lnTo>
                  <a:pt x="0" y="1035112"/>
                </a:lnTo>
                <a:lnTo>
                  <a:pt x="0" y="0"/>
                </a:lnTo>
                <a:close/>
              </a:path>
            </a:pathLst>
          </a:custGeom>
          <a:blipFill>
            <a:blip r:embed="rId8"/>
            <a:stretch>
              <a:fillRect/>
            </a:stretch>
          </a:blipFill>
        </p:spPr>
      </p:sp>
      <p:sp>
        <p:nvSpPr>
          <p:cNvPr id="11" name="Freeform 11"/>
          <p:cNvSpPr/>
          <p:nvPr/>
        </p:nvSpPr>
        <p:spPr>
          <a:xfrm>
            <a:off x="5347809" y="6790500"/>
            <a:ext cx="1563663" cy="1180565"/>
          </a:xfrm>
          <a:custGeom>
            <a:avLst/>
            <a:gdLst/>
            <a:ahLst/>
            <a:cxnLst/>
            <a:rect l="l" t="t" r="r" b="b"/>
            <a:pathLst>
              <a:path w="1563663" h="1180565">
                <a:moveTo>
                  <a:pt x="0" y="0"/>
                </a:moveTo>
                <a:lnTo>
                  <a:pt x="1563663" y="0"/>
                </a:lnTo>
                <a:lnTo>
                  <a:pt x="1563663" y="1180565"/>
                </a:lnTo>
                <a:lnTo>
                  <a:pt x="0" y="118056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2" name="Freeform 12"/>
          <p:cNvSpPr/>
          <p:nvPr/>
        </p:nvSpPr>
        <p:spPr>
          <a:xfrm>
            <a:off x="11765286" y="7916711"/>
            <a:ext cx="1458249" cy="1341589"/>
          </a:xfrm>
          <a:custGeom>
            <a:avLst/>
            <a:gdLst/>
            <a:ahLst/>
            <a:cxnLst/>
            <a:rect l="l" t="t" r="r" b="b"/>
            <a:pathLst>
              <a:path w="1458249" h="1341589">
                <a:moveTo>
                  <a:pt x="0" y="0"/>
                </a:moveTo>
                <a:lnTo>
                  <a:pt x="1458249" y="0"/>
                </a:lnTo>
                <a:lnTo>
                  <a:pt x="1458249" y="1341589"/>
                </a:lnTo>
                <a:lnTo>
                  <a:pt x="0" y="1341589"/>
                </a:lnTo>
                <a:lnTo>
                  <a:pt x="0" y="0"/>
                </a:lnTo>
                <a:close/>
              </a:path>
            </a:pathLst>
          </a:custGeom>
          <a:blipFill>
            <a:blip r:embed="rId11"/>
            <a:stretch>
              <a:fillRect/>
            </a:stretch>
          </a:blipFill>
        </p:spPr>
      </p:sp>
      <p:sp>
        <p:nvSpPr>
          <p:cNvPr id="13" name="Freeform 13"/>
          <p:cNvSpPr/>
          <p:nvPr/>
        </p:nvSpPr>
        <p:spPr>
          <a:xfrm>
            <a:off x="0" y="9106435"/>
            <a:ext cx="1097926" cy="1180565"/>
          </a:xfrm>
          <a:custGeom>
            <a:avLst/>
            <a:gdLst/>
            <a:ahLst/>
            <a:cxnLst/>
            <a:rect l="l" t="t" r="r" b="b"/>
            <a:pathLst>
              <a:path w="1097926" h="1180565">
                <a:moveTo>
                  <a:pt x="0" y="0"/>
                </a:moveTo>
                <a:lnTo>
                  <a:pt x="1097926" y="0"/>
                </a:lnTo>
                <a:lnTo>
                  <a:pt x="1097926" y="1180565"/>
                </a:lnTo>
                <a:lnTo>
                  <a:pt x="0" y="118056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4" name="TextBox 14"/>
          <p:cNvSpPr txBox="1"/>
          <p:nvPr/>
        </p:nvSpPr>
        <p:spPr>
          <a:xfrm>
            <a:off x="299845" y="2450592"/>
            <a:ext cx="17647889" cy="979170"/>
          </a:xfrm>
          <a:prstGeom prst="rect">
            <a:avLst/>
          </a:prstGeom>
        </p:spPr>
        <p:txBody>
          <a:bodyPr lIns="0" tIns="0" rIns="0" bIns="0" rtlCol="0" anchor="t">
            <a:spAutoFit/>
          </a:bodyPr>
          <a:lstStyle/>
          <a:p>
            <a:pPr algn="ctr">
              <a:lnSpc>
                <a:spcPts val="7980"/>
              </a:lnSpc>
              <a:spcBef>
                <a:spcPct val="0"/>
              </a:spcBef>
            </a:pPr>
            <a:r>
              <a:rPr lang="en-US" sz="5700">
                <a:solidFill>
                  <a:srgbClr val="000000"/>
                </a:solidFill>
                <a:latin typeface="KG Primary Penmanship"/>
                <a:ea typeface="KG Primary Penmanship"/>
                <a:cs typeface="KG Primary Penmanship"/>
                <a:sym typeface="KG Primary Penmanship"/>
              </a:rPr>
              <a:t>WHAT ELSE CAN I DO TO SUPPORT MY CHILD’S LEARNING AT HOME?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0" y="4572"/>
            <a:ext cx="18288000" cy="2560320"/>
          </a:xfrm>
          <a:custGeom>
            <a:avLst/>
            <a:gdLst/>
            <a:ahLst/>
            <a:cxnLst/>
            <a:rect l="l" t="t" r="r" b="b"/>
            <a:pathLst>
              <a:path w="18288000" h="2560320">
                <a:moveTo>
                  <a:pt x="0" y="0"/>
                </a:moveTo>
                <a:lnTo>
                  <a:pt x="18288000" y="0"/>
                </a:lnTo>
                <a:lnTo>
                  <a:pt x="18288000" y="2560320"/>
                </a:lnTo>
                <a:lnTo>
                  <a:pt x="0" y="25603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701383" y="-4248904"/>
            <a:ext cx="19690766" cy="4540523"/>
            <a:chOff x="0" y="0"/>
            <a:chExt cx="5186045" cy="1195858"/>
          </a:xfrm>
        </p:grpSpPr>
        <p:sp>
          <p:nvSpPr>
            <p:cNvPr id="5" name="Freeform 5"/>
            <p:cNvSpPr/>
            <p:nvPr/>
          </p:nvSpPr>
          <p:spPr>
            <a:xfrm>
              <a:off x="0" y="0"/>
              <a:ext cx="5186045" cy="1195858"/>
            </a:xfrm>
            <a:custGeom>
              <a:avLst/>
              <a:gdLst/>
              <a:ahLst/>
              <a:cxnLst/>
              <a:rect l="l" t="t" r="r" b="b"/>
              <a:pathLst>
                <a:path w="5186045" h="1195858">
                  <a:moveTo>
                    <a:pt x="20052" y="0"/>
                  </a:moveTo>
                  <a:lnTo>
                    <a:pt x="5165994" y="0"/>
                  </a:lnTo>
                  <a:cubicBezTo>
                    <a:pt x="5177068" y="0"/>
                    <a:pt x="5186045" y="8978"/>
                    <a:pt x="5186045" y="20052"/>
                  </a:cubicBezTo>
                  <a:lnTo>
                    <a:pt x="5186045" y="1175806"/>
                  </a:lnTo>
                  <a:cubicBezTo>
                    <a:pt x="5186045" y="1181124"/>
                    <a:pt x="5183933" y="1186224"/>
                    <a:pt x="5180173" y="1189985"/>
                  </a:cubicBezTo>
                  <a:cubicBezTo>
                    <a:pt x="5176412" y="1193745"/>
                    <a:pt x="5171311" y="1195858"/>
                    <a:pt x="5165994" y="1195858"/>
                  </a:cubicBezTo>
                  <a:lnTo>
                    <a:pt x="20052" y="1195858"/>
                  </a:lnTo>
                  <a:cubicBezTo>
                    <a:pt x="8978" y="1195858"/>
                    <a:pt x="0" y="1186880"/>
                    <a:pt x="0" y="1175806"/>
                  </a:cubicBezTo>
                  <a:lnTo>
                    <a:pt x="0" y="20052"/>
                  </a:lnTo>
                  <a:cubicBezTo>
                    <a:pt x="0" y="8978"/>
                    <a:pt x="8978" y="0"/>
                    <a:pt x="20052" y="0"/>
                  </a:cubicBezTo>
                  <a:close/>
                </a:path>
              </a:pathLst>
            </a:custGeom>
            <a:solidFill>
              <a:srgbClr val="DC97A9"/>
            </a:solidFill>
          </p:spPr>
        </p:sp>
        <p:sp>
          <p:nvSpPr>
            <p:cNvPr id="6" name="TextBox 6"/>
            <p:cNvSpPr txBox="1"/>
            <p:nvPr/>
          </p:nvSpPr>
          <p:spPr>
            <a:xfrm>
              <a:off x="0" y="-38100"/>
              <a:ext cx="5186045" cy="1233958"/>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425785" y="4334353"/>
            <a:ext cx="17521949" cy="4109722"/>
          </a:xfrm>
          <a:prstGeom prst="rect">
            <a:avLst/>
          </a:prstGeom>
        </p:spPr>
        <p:txBody>
          <a:bodyPr lIns="0" tIns="0" rIns="0" bIns="0" rtlCol="0" anchor="t">
            <a:spAutoFit/>
          </a:bodyPr>
          <a:lstStyle/>
          <a:p>
            <a:pPr algn="ctr">
              <a:lnSpc>
                <a:spcPts val="6579"/>
              </a:lnSpc>
            </a:pPr>
            <a:r>
              <a:rPr lang="en-US" sz="4699">
                <a:solidFill>
                  <a:srgbClr val="000000"/>
                </a:solidFill>
                <a:latin typeface="KG Primary Penmanship"/>
                <a:ea typeface="KG Primary Penmanship"/>
                <a:cs typeface="KG Primary Penmanship"/>
                <a:sym typeface="KG Primary Penmanship"/>
              </a:rPr>
              <a:t>Housepoints</a:t>
            </a:r>
          </a:p>
          <a:p>
            <a:pPr algn="ctr">
              <a:lnSpc>
                <a:spcPts val="6579"/>
              </a:lnSpc>
            </a:pPr>
            <a:r>
              <a:rPr lang="en-US" sz="4699">
                <a:solidFill>
                  <a:srgbClr val="000000"/>
                </a:solidFill>
                <a:latin typeface="KG Primary Penmanship"/>
                <a:ea typeface="KG Primary Penmanship"/>
                <a:cs typeface="KG Primary Penmanship"/>
                <a:sym typeface="KG Primary Penmanship"/>
              </a:rPr>
              <a:t>Stickers</a:t>
            </a:r>
          </a:p>
          <a:p>
            <a:pPr algn="ctr">
              <a:lnSpc>
                <a:spcPts val="6579"/>
              </a:lnSpc>
            </a:pPr>
            <a:r>
              <a:rPr lang="en-US" sz="4699">
                <a:solidFill>
                  <a:srgbClr val="000000"/>
                </a:solidFill>
                <a:latin typeface="KG Primary Penmanship"/>
                <a:ea typeface="KG Primary Penmanship"/>
                <a:cs typeface="KG Primary Penmanship"/>
                <a:sym typeface="KG Primary Penmanship"/>
              </a:rPr>
              <a:t>Daily celebration of our Very Important Person</a:t>
            </a:r>
          </a:p>
          <a:p>
            <a:pPr algn="ctr">
              <a:lnSpc>
                <a:spcPts val="6579"/>
              </a:lnSpc>
            </a:pPr>
            <a:r>
              <a:rPr lang="en-US" sz="4699">
                <a:solidFill>
                  <a:srgbClr val="000000"/>
                </a:solidFill>
                <a:latin typeface="KG Primary Penmanship"/>
                <a:ea typeface="KG Primary Penmanship"/>
                <a:cs typeface="KG Primary Penmanship"/>
                <a:sym typeface="KG Primary Penmanship"/>
              </a:rPr>
              <a:t>Wonder Wall celebration assemblies</a:t>
            </a:r>
          </a:p>
          <a:p>
            <a:pPr algn="ctr">
              <a:lnSpc>
                <a:spcPts val="6579"/>
              </a:lnSpc>
              <a:spcBef>
                <a:spcPct val="0"/>
              </a:spcBef>
            </a:pPr>
            <a:r>
              <a:rPr lang="en-US" sz="4699">
                <a:solidFill>
                  <a:srgbClr val="000000"/>
                </a:solidFill>
                <a:latin typeface="KG Primary Penmanship"/>
                <a:ea typeface="KG Primary Penmanship"/>
                <a:cs typeface="KG Primary Penmanship"/>
                <a:sym typeface="KG Primary Penmanship"/>
              </a:rPr>
              <a:t>Visits to Mrs Jagger and Ms Broadhurst to show off our amazing learning</a:t>
            </a:r>
          </a:p>
        </p:txBody>
      </p:sp>
      <p:sp>
        <p:nvSpPr>
          <p:cNvPr id="8" name="TextBox 8"/>
          <p:cNvSpPr txBox="1"/>
          <p:nvPr/>
        </p:nvSpPr>
        <p:spPr>
          <a:xfrm>
            <a:off x="299845" y="2450592"/>
            <a:ext cx="17647889" cy="979170"/>
          </a:xfrm>
          <a:prstGeom prst="rect">
            <a:avLst/>
          </a:prstGeom>
        </p:spPr>
        <p:txBody>
          <a:bodyPr lIns="0" tIns="0" rIns="0" bIns="0" rtlCol="0" anchor="t">
            <a:spAutoFit/>
          </a:bodyPr>
          <a:lstStyle/>
          <a:p>
            <a:pPr algn="ctr">
              <a:lnSpc>
                <a:spcPts val="7980"/>
              </a:lnSpc>
              <a:spcBef>
                <a:spcPct val="0"/>
              </a:spcBef>
            </a:pPr>
            <a:r>
              <a:rPr lang="en-US" sz="5700">
                <a:solidFill>
                  <a:srgbClr val="000000"/>
                </a:solidFill>
                <a:latin typeface="KG Primary Penmanship"/>
                <a:ea typeface="KG Primary Penmanship"/>
                <a:cs typeface="KG Primary Penmanship"/>
                <a:sym typeface="KG Primary Penmanship"/>
              </a:rPr>
              <a:t>HOW DO WE CELEBRATE YOUR CHILDREN?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0" y="4572"/>
            <a:ext cx="18288000" cy="2560320"/>
          </a:xfrm>
          <a:custGeom>
            <a:avLst/>
            <a:gdLst/>
            <a:ahLst/>
            <a:cxnLst/>
            <a:rect l="l" t="t" r="r" b="b"/>
            <a:pathLst>
              <a:path w="18288000" h="2560320">
                <a:moveTo>
                  <a:pt x="0" y="0"/>
                </a:moveTo>
                <a:lnTo>
                  <a:pt x="18288000" y="0"/>
                </a:lnTo>
                <a:lnTo>
                  <a:pt x="18288000" y="2560320"/>
                </a:lnTo>
                <a:lnTo>
                  <a:pt x="0" y="25603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701383" y="-4248904"/>
            <a:ext cx="19690766" cy="4540523"/>
            <a:chOff x="0" y="0"/>
            <a:chExt cx="5186045" cy="1195858"/>
          </a:xfrm>
        </p:grpSpPr>
        <p:sp>
          <p:nvSpPr>
            <p:cNvPr id="5" name="Freeform 5"/>
            <p:cNvSpPr/>
            <p:nvPr/>
          </p:nvSpPr>
          <p:spPr>
            <a:xfrm>
              <a:off x="0" y="0"/>
              <a:ext cx="5186045" cy="1195858"/>
            </a:xfrm>
            <a:custGeom>
              <a:avLst/>
              <a:gdLst/>
              <a:ahLst/>
              <a:cxnLst/>
              <a:rect l="l" t="t" r="r" b="b"/>
              <a:pathLst>
                <a:path w="5186045" h="1195858">
                  <a:moveTo>
                    <a:pt x="20052" y="0"/>
                  </a:moveTo>
                  <a:lnTo>
                    <a:pt x="5165994" y="0"/>
                  </a:lnTo>
                  <a:cubicBezTo>
                    <a:pt x="5177068" y="0"/>
                    <a:pt x="5186045" y="8978"/>
                    <a:pt x="5186045" y="20052"/>
                  </a:cubicBezTo>
                  <a:lnTo>
                    <a:pt x="5186045" y="1175806"/>
                  </a:lnTo>
                  <a:cubicBezTo>
                    <a:pt x="5186045" y="1181124"/>
                    <a:pt x="5183933" y="1186224"/>
                    <a:pt x="5180173" y="1189985"/>
                  </a:cubicBezTo>
                  <a:cubicBezTo>
                    <a:pt x="5176412" y="1193745"/>
                    <a:pt x="5171311" y="1195858"/>
                    <a:pt x="5165994" y="1195858"/>
                  </a:cubicBezTo>
                  <a:lnTo>
                    <a:pt x="20052" y="1195858"/>
                  </a:lnTo>
                  <a:cubicBezTo>
                    <a:pt x="8978" y="1195858"/>
                    <a:pt x="0" y="1186880"/>
                    <a:pt x="0" y="1175806"/>
                  </a:cubicBezTo>
                  <a:lnTo>
                    <a:pt x="0" y="20052"/>
                  </a:lnTo>
                  <a:cubicBezTo>
                    <a:pt x="0" y="8978"/>
                    <a:pt x="8978" y="0"/>
                    <a:pt x="20052" y="0"/>
                  </a:cubicBezTo>
                  <a:close/>
                </a:path>
              </a:pathLst>
            </a:custGeom>
            <a:solidFill>
              <a:srgbClr val="F2CB7C"/>
            </a:solidFill>
          </p:spPr>
        </p:sp>
        <p:sp>
          <p:nvSpPr>
            <p:cNvPr id="6" name="TextBox 6"/>
            <p:cNvSpPr txBox="1"/>
            <p:nvPr/>
          </p:nvSpPr>
          <p:spPr>
            <a:xfrm>
              <a:off x="0" y="-38100"/>
              <a:ext cx="5186045" cy="1233958"/>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rot="-4893131" flipH="1" flipV="1">
            <a:off x="4758366" y="8217081"/>
            <a:ext cx="1516293" cy="1547237"/>
          </a:xfrm>
          <a:custGeom>
            <a:avLst/>
            <a:gdLst/>
            <a:ahLst/>
            <a:cxnLst/>
            <a:rect l="l" t="t" r="r" b="b"/>
            <a:pathLst>
              <a:path w="1516293" h="1547237">
                <a:moveTo>
                  <a:pt x="1516293" y="1547238"/>
                </a:moveTo>
                <a:lnTo>
                  <a:pt x="0" y="1547238"/>
                </a:lnTo>
                <a:lnTo>
                  <a:pt x="0" y="0"/>
                </a:lnTo>
                <a:lnTo>
                  <a:pt x="1516293" y="0"/>
                </a:lnTo>
                <a:lnTo>
                  <a:pt x="1516293" y="1547238"/>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a:off x="12172239" y="3812177"/>
            <a:ext cx="1171564" cy="1331323"/>
          </a:xfrm>
          <a:custGeom>
            <a:avLst/>
            <a:gdLst/>
            <a:ahLst/>
            <a:cxnLst/>
            <a:rect l="l" t="t" r="r" b="b"/>
            <a:pathLst>
              <a:path w="1171564" h="1331323">
                <a:moveTo>
                  <a:pt x="0" y="0"/>
                </a:moveTo>
                <a:lnTo>
                  <a:pt x="1171564" y="0"/>
                </a:lnTo>
                <a:lnTo>
                  <a:pt x="1171564" y="1331323"/>
                </a:lnTo>
                <a:lnTo>
                  <a:pt x="0" y="1331323"/>
                </a:lnTo>
                <a:lnTo>
                  <a:pt x="0" y="0"/>
                </a:lnTo>
                <a:close/>
              </a:path>
            </a:pathLst>
          </a:custGeom>
          <a:blipFill>
            <a:blip r:embed="rId7"/>
            <a:stretch>
              <a:fillRect/>
            </a:stretch>
          </a:blipFill>
        </p:spPr>
      </p:sp>
      <p:sp>
        <p:nvSpPr>
          <p:cNvPr id="9" name="Freeform 9"/>
          <p:cNvSpPr/>
          <p:nvPr/>
        </p:nvSpPr>
        <p:spPr>
          <a:xfrm rot="994107">
            <a:off x="10607010" y="5696267"/>
            <a:ext cx="406755" cy="1196338"/>
          </a:xfrm>
          <a:custGeom>
            <a:avLst/>
            <a:gdLst/>
            <a:ahLst/>
            <a:cxnLst/>
            <a:rect l="l" t="t" r="r" b="b"/>
            <a:pathLst>
              <a:path w="406755" h="1196338">
                <a:moveTo>
                  <a:pt x="0" y="0"/>
                </a:moveTo>
                <a:lnTo>
                  <a:pt x="406755" y="0"/>
                </a:lnTo>
                <a:lnTo>
                  <a:pt x="406755" y="1196338"/>
                </a:lnTo>
                <a:lnTo>
                  <a:pt x="0" y="119633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5516513" y="6554154"/>
            <a:ext cx="856849" cy="1026167"/>
          </a:xfrm>
          <a:custGeom>
            <a:avLst/>
            <a:gdLst/>
            <a:ahLst/>
            <a:cxnLst/>
            <a:rect l="l" t="t" r="r" b="b"/>
            <a:pathLst>
              <a:path w="856849" h="1026167">
                <a:moveTo>
                  <a:pt x="0" y="0"/>
                </a:moveTo>
                <a:lnTo>
                  <a:pt x="856849" y="0"/>
                </a:lnTo>
                <a:lnTo>
                  <a:pt x="856849" y="1026167"/>
                </a:lnTo>
                <a:lnTo>
                  <a:pt x="0" y="102616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12980337" y="7283430"/>
            <a:ext cx="1057600" cy="1281940"/>
          </a:xfrm>
          <a:custGeom>
            <a:avLst/>
            <a:gdLst/>
            <a:ahLst/>
            <a:cxnLst/>
            <a:rect l="l" t="t" r="r" b="b"/>
            <a:pathLst>
              <a:path w="1057600" h="1281940">
                <a:moveTo>
                  <a:pt x="0" y="0"/>
                </a:moveTo>
                <a:lnTo>
                  <a:pt x="1057600" y="0"/>
                </a:lnTo>
                <a:lnTo>
                  <a:pt x="1057600" y="1281939"/>
                </a:lnTo>
                <a:lnTo>
                  <a:pt x="0" y="1281939"/>
                </a:lnTo>
                <a:lnTo>
                  <a:pt x="0" y="0"/>
                </a:lnTo>
                <a:close/>
              </a:path>
            </a:pathLst>
          </a:custGeom>
          <a:blipFill>
            <a:blip r:embed="rId12"/>
            <a:stretch>
              <a:fillRect/>
            </a:stretch>
          </a:blipFill>
        </p:spPr>
      </p:sp>
      <p:sp>
        <p:nvSpPr>
          <p:cNvPr id="12" name="Freeform 12"/>
          <p:cNvSpPr/>
          <p:nvPr/>
        </p:nvSpPr>
        <p:spPr>
          <a:xfrm>
            <a:off x="5516513" y="5041261"/>
            <a:ext cx="1243695" cy="1243695"/>
          </a:xfrm>
          <a:custGeom>
            <a:avLst/>
            <a:gdLst/>
            <a:ahLst/>
            <a:cxnLst/>
            <a:rect l="l" t="t" r="r" b="b"/>
            <a:pathLst>
              <a:path w="1243695" h="1243695">
                <a:moveTo>
                  <a:pt x="0" y="0"/>
                </a:moveTo>
                <a:lnTo>
                  <a:pt x="1243695" y="0"/>
                </a:lnTo>
                <a:lnTo>
                  <a:pt x="1243695" y="1243695"/>
                </a:lnTo>
                <a:lnTo>
                  <a:pt x="0" y="1243695"/>
                </a:lnTo>
                <a:lnTo>
                  <a:pt x="0" y="0"/>
                </a:lnTo>
                <a:close/>
              </a:path>
            </a:pathLst>
          </a:custGeom>
          <a:blipFill>
            <a:blip r:embed="rId13"/>
            <a:stretch>
              <a:fillRect/>
            </a:stretch>
          </a:blipFill>
        </p:spPr>
      </p:sp>
      <p:sp>
        <p:nvSpPr>
          <p:cNvPr id="13" name="TextBox 13"/>
          <p:cNvSpPr txBox="1"/>
          <p:nvPr/>
        </p:nvSpPr>
        <p:spPr>
          <a:xfrm>
            <a:off x="299845" y="4196713"/>
            <a:ext cx="17521949" cy="4109722"/>
          </a:xfrm>
          <a:prstGeom prst="rect">
            <a:avLst/>
          </a:prstGeom>
        </p:spPr>
        <p:txBody>
          <a:bodyPr lIns="0" tIns="0" rIns="0" bIns="0" rtlCol="0" anchor="t">
            <a:spAutoFit/>
          </a:bodyPr>
          <a:lstStyle/>
          <a:p>
            <a:pPr algn="ctr">
              <a:lnSpc>
                <a:spcPts val="6579"/>
              </a:lnSpc>
            </a:pPr>
            <a:r>
              <a:rPr lang="en-US" sz="4699">
                <a:solidFill>
                  <a:srgbClr val="000000"/>
                </a:solidFill>
                <a:latin typeface="KG Primary Penmanship"/>
                <a:ea typeface="KG Primary Penmanship"/>
                <a:cs typeface="KG Primary Penmanship"/>
                <a:sym typeface="KG Primary Penmanship"/>
              </a:rPr>
              <a:t>A waterproof coat or jacket</a:t>
            </a:r>
          </a:p>
          <a:p>
            <a:pPr algn="ctr">
              <a:lnSpc>
                <a:spcPts val="6579"/>
              </a:lnSpc>
            </a:pPr>
            <a:r>
              <a:rPr lang="en-US" sz="4699">
                <a:solidFill>
                  <a:srgbClr val="000000"/>
                </a:solidFill>
                <a:latin typeface="KG Primary Penmanship"/>
                <a:ea typeface="KG Primary Penmanship"/>
                <a:cs typeface="KG Primary Penmanship"/>
                <a:sym typeface="KG Primary Penmanship"/>
              </a:rPr>
              <a:t>Reading book and record</a:t>
            </a:r>
          </a:p>
          <a:p>
            <a:pPr algn="ctr">
              <a:lnSpc>
                <a:spcPts val="6579"/>
              </a:lnSpc>
            </a:pPr>
            <a:r>
              <a:rPr lang="en-US" sz="4699">
                <a:solidFill>
                  <a:srgbClr val="000000"/>
                </a:solidFill>
                <a:latin typeface="KG Primary Penmanship"/>
                <a:ea typeface="KG Primary Penmanship"/>
                <a:cs typeface="KG Primary Penmanship"/>
                <a:sym typeface="KG Primary Penmanship"/>
              </a:rPr>
              <a:t>Water bottle</a:t>
            </a:r>
          </a:p>
          <a:p>
            <a:pPr algn="ctr">
              <a:lnSpc>
                <a:spcPts val="6579"/>
              </a:lnSpc>
            </a:pPr>
            <a:r>
              <a:rPr lang="en-US" sz="4699">
                <a:solidFill>
                  <a:srgbClr val="000000"/>
                </a:solidFill>
                <a:latin typeface="KG Primary Penmanship"/>
                <a:ea typeface="KG Primary Penmanship"/>
                <a:cs typeface="KG Primary Penmanship"/>
                <a:sym typeface="KG Primary Penmanship"/>
              </a:rPr>
              <a:t>A healthy nut-free snack</a:t>
            </a:r>
          </a:p>
          <a:p>
            <a:pPr algn="ctr">
              <a:lnSpc>
                <a:spcPts val="6579"/>
              </a:lnSpc>
              <a:spcBef>
                <a:spcPct val="0"/>
              </a:spcBef>
            </a:pPr>
            <a:r>
              <a:rPr lang="en-US" sz="4699">
                <a:solidFill>
                  <a:srgbClr val="000000"/>
                </a:solidFill>
                <a:latin typeface="KG Primary Penmanship"/>
                <a:ea typeface="KG Primary Penmanship"/>
                <a:cs typeface="KG Primary Penmanship"/>
                <a:sym typeface="KG Primary Penmanship"/>
              </a:rPr>
              <a:t>Lunchbox if not having school dinners</a:t>
            </a:r>
          </a:p>
        </p:txBody>
      </p:sp>
      <p:sp>
        <p:nvSpPr>
          <p:cNvPr id="14" name="TextBox 14"/>
          <p:cNvSpPr txBox="1"/>
          <p:nvPr/>
        </p:nvSpPr>
        <p:spPr>
          <a:xfrm>
            <a:off x="299845" y="2450592"/>
            <a:ext cx="17647889" cy="979170"/>
          </a:xfrm>
          <a:prstGeom prst="rect">
            <a:avLst/>
          </a:prstGeom>
        </p:spPr>
        <p:txBody>
          <a:bodyPr lIns="0" tIns="0" rIns="0" bIns="0" rtlCol="0" anchor="t">
            <a:spAutoFit/>
          </a:bodyPr>
          <a:lstStyle/>
          <a:p>
            <a:pPr algn="ctr">
              <a:lnSpc>
                <a:spcPts val="7980"/>
              </a:lnSpc>
              <a:spcBef>
                <a:spcPct val="0"/>
              </a:spcBef>
            </a:pPr>
            <a:r>
              <a:rPr lang="en-US" sz="5700">
                <a:solidFill>
                  <a:srgbClr val="000000"/>
                </a:solidFill>
                <a:latin typeface="KG Primary Penmanship"/>
                <a:ea typeface="KG Primary Penmanship"/>
                <a:cs typeface="KG Primary Penmanship"/>
                <a:sym typeface="KG Primary Penmanship"/>
              </a:rPr>
              <a:t>WHAT DOES MY CHILD NEED TO BRING TO SCHOOL EACH DAY?</a:t>
            </a:r>
          </a:p>
        </p:txBody>
      </p:sp>
      <p:sp>
        <p:nvSpPr>
          <p:cNvPr id="15" name="TextBox 15"/>
          <p:cNvSpPr txBox="1"/>
          <p:nvPr/>
        </p:nvSpPr>
        <p:spPr>
          <a:xfrm>
            <a:off x="161684" y="8220709"/>
            <a:ext cx="4930791" cy="1989456"/>
          </a:xfrm>
          <a:prstGeom prst="rect">
            <a:avLst/>
          </a:prstGeom>
        </p:spPr>
        <p:txBody>
          <a:bodyPr lIns="0" tIns="0" rIns="0" bIns="0" rtlCol="0" anchor="t">
            <a:spAutoFit/>
          </a:bodyPr>
          <a:lstStyle/>
          <a:p>
            <a:pPr algn="ctr">
              <a:lnSpc>
                <a:spcPts val="5319"/>
              </a:lnSpc>
              <a:spcBef>
                <a:spcPct val="0"/>
              </a:spcBef>
            </a:pPr>
            <a:r>
              <a:rPr lang="en-US" sz="3799">
                <a:solidFill>
                  <a:srgbClr val="000000"/>
                </a:solidFill>
                <a:latin typeface="KG Primary Penmanship"/>
                <a:ea typeface="KG Primary Penmanship"/>
                <a:cs typeface="KG Primary Penmanship"/>
                <a:sym typeface="KG Primary Penmanship"/>
              </a:rPr>
              <a:t>Please remind your child to put these on the trolleys when you drop them off.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0" y="4572"/>
            <a:ext cx="18288000" cy="2560320"/>
          </a:xfrm>
          <a:custGeom>
            <a:avLst/>
            <a:gdLst/>
            <a:ahLst/>
            <a:cxnLst/>
            <a:rect l="l" t="t" r="r" b="b"/>
            <a:pathLst>
              <a:path w="18288000" h="2560320">
                <a:moveTo>
                  <a:pt x="0" y="0"/>
                </a:moveTo>
                <a:lnTo>
                  <a:pt x="18288000" y="0"/>
                </a:lnTo>
                <a:lnTo>
                  <a:pt x="18288000" y="2560320"/>
                </a:lnTo>
                <a:lnTo>
                  <a:pt x="0" y="25603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701383" y="-4248904"/>
            <a:ext cx="19690766" cy="4540523"/>
            <a:chOff x="0" y="0"/>
            <a:chExt cx="5186045" cy="1195858"/>
          </a:xfrm>
        </p:grpSpPr>
        <p:sp>
          <p:nvSpPr>
            <p:cNvPr id="5" name="Freeform 5"/>
            <p:cNvSpPr/>
            <p:nvPr/>
          </p:nvSpPr>
          <p:spPr>
            <a:xfrm>
              <a:off x="0" y="0"/>
              <a:ext cx="5186045" cy="1195858"/>
            </a:xfrm>
            <a:custGeom>
              <a:avLst/>
              <a:gdLst/>
              <a:ahLst/>
              <a:cxnLst/>
              <a:rect l="l" t="t" r="r" b="b"/>
              <a:pathLst>
                <a:path w="5186045" h="1195858">
                  <a:moveTo>
                    <a:pt x="20052" y="0"/>
                  </a:moveTo>
                  <a:lnTo>
                    <a:pt x="5165994" y="0"/>
                  </a:lnTo>
                  <a:cubicBezTo>
                    <a:pt x="5177068" y="0"/>
                    <a:pt x="5186045" y="8978"/>
                    <a:pt x="5186045" y="20052"/>
                  </a:cubicBezTo>
                  <a:lnTo>
                    <a:pt x="5186045" y="1175806"/>
                  </a:lnTo>
                  <a:cubicBezTo>
                    <a:pt x="5186045" y="1181124"/>
                    <a:pt x="5183933" y="1186224"/>
                    <a:pt x="5180173" y="1189985"/>
                  </a:cubicBezTo>
                  <a:cubicBezTo>
                    <a:pt x="5176412" y="1193745"/>
                    <a:pt x="5171311" y="1195858"/>
                    <a:pt x="5165994" y="1195858"/>
                  </a:cubicBezTo>
                  <a:lnTo>
                    <a:pt x="20052" y="1195858"/>
                  </a:lnTo>
                  <a:cubicBezTo>
                    <a:pt x="8978" y="1195858"/>
                    <a:pt x="0" y="1186880"/>
                    <a:pt x="0" y="1175806"/>
                  </a:cubicBezTo>
                  <a:lnTo>
                    <a:pt x="0" y="20052"/>
                  </a:lnTo>
                  <a:cubicBezTo>
                    <a:pt x="0" y="8978"/>
                    <a:pt x="8978" y="0"/>
                    <a:pt x="20052" y="0"/>
                  </a:cubicBezTo>
                  <a:close/>
                </a:path>
              </a:pathLst>
            </a:custGeom>
            <a:solidFill>
              <a:srgbClr val="ADDAD7"/>
            </a:solidFill>
          </p:spPr>
        </p:sp>
        <p:sp>
          <p:nvSpPr>
            <p:cNvPr id="6" name="TextBox 6"/>
            <p:cNvSpPr txBox="1"/>
            <p:nvPr/>
          </p:nvSpPr>
          <p:spPr>
            <a:xfrm>
              <a:off x="0" y="-38100"/>
              <a:ext cx="5186045" cy="1233958"/>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2601885" y="3983720"/>
            <a:ext cx="13084230" cy="5274580"/>
          </a:xfrm>
          <a:custGeom>
            <a:avLst/>
            <a:gdLst/>
            <a:ahLst/>
            <a:cxnLst/>
            <a:rect l="l" t="t" r="r" b="b"/>
            <a:pathLst>
              <a:path w="13084230" h="5274580">
                <a:moveTo>
                  <a:pt x="0" y="0"/>
                </a:moveTo>
                <a:lnTo>
                  <a:pt x="13084230" y="0"/>
                </a:lnTo>
                <a:lnTo>
                  <a:pt x="13084230" y="5274580"/>
                </a:lnTo>
                <a:lnTo>
                  <a:pt x="0" y="5274580"/>
                </a:lnTo>
                <a:lnTo>
                  <a:pt x="0" y="0"/>
                </a:lnTo>
                <a:close/>
              </a:path>
            </a:pathLst>
          </a:custGeom>
          <a:blipFill>
            <a:blip r:embed="rId5"/>
            <a:stretch>
              <a:fillRect/>
            </a:stretch>
          </a:blipFill>
        </p:spPr>
      </p:sp>
      <p:sp>
        <p:nvSpPr>
          <p:cNvPr id="8" name="TextBox 8"/>
          <p:cNvSpPr txBox="1"/>
          <p:nvPr/>
        </p:nvSpPr>
        <p:spPr>
          <a:xfrm>
            <a:off x="3452687" y="2441067"/>
            <a:ext cx="11382626" cy="1111250"/>
          </a:xfrm>
          <a:prstGeom prst="rect">
            <a:avLst/>
          </a:prstGeom>
        </p:spPr>
        <p:txBody>
          <a:bodyPr lIns="0" tIns="0" rIns="0" bIns="0" rtlCol="0" anchor="t">
            <a:spAutoFit/>
          </a:bodyPr>
          <a:lstStyle/>
          <a:p>
            <a:pPr algn="ctr">
              <a:lnSpc>
                <a:spcPts val="9099"/>
              </a:lnSpc>
              <a:spcBef>
                <a:spcPct val="0"/>
              </a:spcBef>
            </a:pPr>
            <a:r>
              <a:rPr lang="en-US" sz="6499">
                <a:solidFill>
                  <a:srgbClr val="000000"/>
                </a:solidFill>
                <a:latin typeface="KG Primary Penmanship"/>
                <a:ea typeface="KG Primary Penmanship"/>
                <a:cs typeface="KG Primary Penmanship"/>
                <a:sym typeface="KG Primary Penmanship"/>
              </a:rPr>
              <a:t>YEAR 3 END OF YEAR EXPECTATIONS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D4862E-82FE-4B78-B2E4-D0683EC4B2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1606" y="0"/>
            <a:ext cx="15444788" cy="10296525"/>
          </a:xfrm>
          <a:prstGeom prst="rect">
            <a:avLst/>
          </a:prstGeom>
        </p:spPr>
      </p:pic>
    </p:spTree>
    <p:extLst>
      <p:ext uri="{BB962C8B-B14F-4D97-AF65-F5344CB8AC3E}">
        <p14:creationId xmlns:p14="http://schemas.microsoft.com/office/powerpoint/2010/main" val="2144486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0" y="4572"/>
            <a:ext cx="18288000" cy="2560320"/>
          </a:xfrm>
          <a:custGeom>
            <a:avLst/>
            <a:gdLst/>
            <a:ahLst/>
            <a:cxnLst/>
            <a:rect l="l" t="t" r="r" b="b"/>
            <a:pathLst>
              <a:path w="18288000" h="2560320">
                <a:moveTo>
                  <a:pt x="0" y="0"/>
                </a:moveTo>
                <a:lnTo>
                  <a:pt x="18288000" y="0"/>
                </a:lnTo>
                <a:lnTo>
                  <a:pt x="18288000" y="2560320"/>
                </a:lnTo>
                <a:lnTo>
                  <a:pt x="0" y="25603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701383" y="-4248904"/>
            <a:ext cx="19690766" cy="4540523"/>
            <a:chOff x="0" y="0"/>
            <a:chExt cx="5186045" cy="1195858"/>
          </a:xfrm>
        </p:grpSpPr>
        <p:sp>
          <p:nvSpPr>
            <p:cNvPr id="5" name="Freeform 5"/>
            <p:cNvSpPr/>
            <p:nvPr/>
          </p:nvSpPr>
          <p:spPr>
            <a:xfrm>
              <a:off x="0" y="0"/>
              <a:ext cx="5186045" cy="1195858"/>
            </a:xfrm>
            <a:custGeom>
              <a:avLst/>
              <a:gdLst/>
              <a:ahLst/>
              <a:cxnLst/>
              <a:rect l="l" t="t" r="r" b="b"/>
              <a:pathLst>
                <a:path w="5186045" h="1195858">
                  <a:moveTo>
                    <a:pt x="20052" y="0"/>
                  </a:moveTo>
                  <a:lnTo>
                    <a:pt x="5165994" y="0"/>
                  </a:lnTo>
                  <a:cubicBezTo>
                    <a:pt x="5177068" y="0"/>
                    <a:pt x="5186045" y="8978"/>
                    <a:pt x="5186045" y="20052"/>
                  </a:cubicBezTo>
                  <a:lnTo>
                    <a:pt x="5186045" y="1175806"/>
                  </a:lnTo>
                  <a:cubicBezTo>
                    <a:pt x="5186045" y="1181124"/>
                    <a:pt x="5183933" y="1186224"/>
                    <a:pt x="5180173" y="1189985"/>
                  </a:cubicBezTo>
                  <a:cubicBezTo>
                    <a:pt x="5176412" y="1193745"/>
                    <a:pt x="5171311" y="1195858"/>
                    <a:pt x="5165994" y="1195858"/>
                  </a:cubicBezTo>
                  <a:lnTo>
                    <a:pt x="20052" y="1195858"/>
                  </a:lnTo>
                  <a:cubicBezTo>
                    <a:pt x="8978" y="1195858"/>
                    <a:pt x="0" y="1186880"/>
                    <a:pt x="0" y="1175806"/>
                  </a:cubicBezTo>
                  <a:lnTo>
                    <a:pt x="0" y="20052"/>
                  </a:lnTo>
                  <a:cubicBezTo>
                    <a:pt x="0" y="8978"/>
                    <a:pt x="8978" y="0"/>
                    <a:pt x="20052" y="0"/>
                  </a:cubicBezTo>
                  <a:close/>
                </a:path>
              </a:pathLst>
            </a:custGeom>
            <a:solidFill>
              <a:srgbClr val="EDAF88"/>
            </a:solidFill>
          </p:spPr>
        </p:sp>
        <p:sp>
          <p:nvSpPr>
            <p:cNvPr id="6" name="TextBox 6"/>
            <p:cNvSpPr txBox="1"/>
            <p:nvPr/>
          </p:nvSpPr>
          <p:spPr>
            <a:xfrm>
              <a:off x="0" y="-38100"/>
              <a:ext cx="5186045" cy="1233958"/>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320056" y="3081852"/>
            <a:ext cx="17647889" cy="7037070"/>
          </a:xfrm>
          <a:prstGeom prst="rect">
            <a:avLst/>
          </a:prstGeom>
        </p:spPr>
        <p:txBody>
          <a:bodyPr lIns="0" tIns="0" rIns="0" bIns="0" rtlCol="0" anchor="t">
            <a:spAutoFit/>
          </a:bodyPr>
          <a:lstStyle/>
          <a:p>
            <a:pPr algn="ctr">
              <a:lnSpc>
                <a:spcPts val="7980"/>
              </a:lnSpc>
            </a:pPr>
            <a:r>
              <a:rPr lang="en-US" sz="5700">
                <a:solidFill>
                  <a:srgbClr val="000000"/>
                </a:solidFill>
                <a:latin typeface="KG Primary Penmanship"/>
                <a:ea typeface="KG Primary Penmanship"/>
                <a:cs typeface="KG Primary Penmanship"/>
                <a:sym typeface="KG Primary Penmanship"/>
              </a:rPr>
              <a:t>A COUPLE OF REMINDERS...</a:t>
            </a:r>
          </a:p>
          <a:p>
            <a:pPr algn="ctr">
              <a:lnSpc>
                <a:spcPts val="7980"/>
              </a:lnSpc>
            </a:pPr>
            <a:endParaRPr lang="en-US" sz="5700">
              <a:solidFill>
                <a:srgbClr val="000000"/>
              </a:solidFill>
              <a:latin typeface="KG Primary Penmanship"/>
              <a:ea typeface="KG Primary Penmanship"/>
              <a:cs typeface="KG Primary Penmanship"/>
              <a:sym typeface="KG Primary Penmanship"/>
            </a:endParaRPr>
          </a:p>
          <a:p>
            <a:pPr marL="1230632" lvl="1" indent="-615316" algn="l">
              <a:lnSpc>
                <a:spcPts val="7980"/>
              </a:lnSpc>
              <a:buFont typeface="Arial"/>
              <a:buChar char="•"/>
            </a:pPr>
            <a:r>
              <a:rPr lang="en-US" sz="5700">
                <a:solidFill>
                  <a:srgbClr val="000000"/>
                </a:solidFill>
                <a:latin typeface="KG Primary Penmanship"/>
                <a:ea typeface="KG Primary Penmanship"/>
                <a:cs typeface="KG Primary Penmanship"/>
                <a:sym typeface="KG Primary Penmanship"/>
              </a:rPr>
              <a:t>Please update your permissions (e.g. photos, copyright, local walks). For details, please check emails/MCAS.</a:t>
            </a:r>
          </a:p>
          <a:p>
            <a:pPr marL="1230632" lvl="1" indent="-615316" algn="l">
              <a:lnSpc>
                <a:spcPts val="7980"/>
              </a:lnSpc>
              <a:buFont typeface="Arial"/>
              <a:buChar char="•"/>
            </a:pPr>
            <a:r>
              <a:rPr lang="en-US" sz="5700">
                <a:solidFill>
                  <a:srgbClr val="000000"/>
                </a:solidFill>
                <a:latin typeface="KG Primary Penmanship"/>
                <a:ea typeface="KG Primary Penmanship"/>
                <a:cs typeface="KG Primary Penmanship"/>
                <a:sym typeface="KG Primary Penmanship"/>
              </a:rPr>
              <a:t>If your child needs medication at school, please ensure all paperwork for this is up to date and that you have checked expiry dates.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0" y="4572"/>
            <a:ext cx="18288000" cy="2560320"/>
          </a:xfrm>
          <a:custGeom>
            <a:avLst/>
            <a:gdLst/>
            <a:ahLst/>
            <a:cxnLst/>
            <a:rect l="l" t="t" r="r" b="b"/>
            <a:pathLst>
              <a:path w="18288000" h="2560320">
                <a:moveTo>
                  <a:pt x="0" y="0"/>
                </a:moveTo>
                <a:lnTo>
                  <a:pt x="18288000" y="0"/>
                </a:lnTo>
                <a:lnTo>
                  <a:pt x="18288000" y="2560320"/>
                </a:lnTo>
                <a:lnTo>
                  <a:pt x="0" y="25603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701383" y="-4248904"/>
            <a:ext cx="19690766" cy="4540523"/>
            <a:chOff x="0" y="0"/>
            <a:chExt cx="5186045" cy="1195858"/>
          </a:xfrm>
        </p:grpSpPr>
        <p:sp>
          <p:nvSpPr>
            <p:cNvPr id="5" name="Freeform 5"/>
            <p:cNvSpPr/>
            <p:nvPr/>
          </p:nvSpPr>
          <p:spPr>
            <a:xfrm>
              <a:off x="0" y="0"/>
              <a:ext cx="5186045" cy="1195858"/>
            </a:xfrm>
            <a:custGeom>
              <a:avLst/>
              <a:gdLst/>
              <a:ahLst/>
              <a:cxnLst/>
              <a:rect l="l" t="t" r="r" b="b"/>
              <a:pathLst>
                <a:path w="5186045" h="1195858">
                  <a:moveTo>
                    <a:pt x="20052" y="0"/>
                  </a:moveTo>
                  <a:lnTo>
                    <a:pt x="5165994" y="0"/>
                  </a:lnTo>
                  <a:cubicBezTo>
                    <a:pt x="5177068" y="0"/>
                    <a:pt x="5186045" y="8978"/>
                    <a:pt x="5186045" y="20052"/>
                  </a:cubicBezTo>
                  <a:lnTo>
                    <a:pt x="5186045" y="1175806"/>
                  </a:lnTo>
                  <a:cubicBezTo>
                    <a:pt x="5186045" y="1181124"/>
                    <a:pt x="5183933" y="1186224"/>
                    <a:pt x="5180173" y="1189985"/>
                  </a:cubicBezTo>
                  <a:cubicBezTo>
                    <a:pt x="5176412" y="1193745"/>
                    <a:pt x="5171311" y="1195858"/>
                    <a:pt x="5165994" y="1195858"/>
                  </a:cubicBezTo>
                  <a:lnTo>
                    <a:pt x="20052" y="1195858"/>
                  </a:lnTo>
                  <a:cubicBezTo>
                    <a:pt x="8978" y="1195858"/>
                    <a:pt x="0" y="1186880"/>
                    <a:pt x="0" y="1175806"/>
                  </a:cubicBezTo>
                  <a:lnTo>
                    <a:pt x="0" y="20052"/>
                  </a:lnTo>
                  <a:cubicBezTo>
                    <a:pt x="0" y="8978"/>
                    <a:pt x="8978" y="0"/>
                    <a:pt x="20052" y="0"/>
                  </a:cubicBezTo>
                  <a:close/>
                </a:path>
              </a:pathLst>
            </a:custGeom>
            <a:solidFill>
              <a:srgbClr val="DC97A9"/>
            </a:solidFill>
          </p:spPr>
        </p:sp>
        <p:sp>
          <p:nvSpPr>
            <p:cNvPr id="6" name="TextBox 6"/>
            <p:cNvSpPr txBox="1"/>
            <p:nvPr/>
          </p:nvSpPr>
          <p:spPr>
            <a:xfrm>
              <a:off x="0" y="-38100"/>
              <a:ext cx="5186045" cy="1233958"/>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320056" y="3081852"/>
            <a:ext cx="17647889" cy="6761480"/>
          </a:xfrm>
          <a:prstGeom prst="rect">
            <a:avLst/>
          </a:prstGeom>
        </p:spPr>
        <p:txBody>
          <a:bodyPr lIns="0" tIns="0" rIns="0" bIns="0" rtlCol="0" anchor="t">
            <a:spAutoFit/>
          </a:bodyPr>
          <a:lstStyle/>
          <a:p>
            <a:pPr algn="ctr">
              <a:lnSpc>
                <a:spcPts val="7980"/>
              </a:lnSpc>
            </a:pPr>
            <a:r>
              <a:rPr lang="en-US" sz="5700">
                <a:solidFill>
                  <a:srgbClr val="000000"/>
                </a:solidFill>
                <a:latin typeface="KG Primary Penmanship"/>
                <a:ea typeface="KG Primary Penmanship"/>
                <a:cs typeface="KG Primary Penmanship"/>
                <a:sym typeface="KG Primary Penmanship"/>
              </a:rPr>
              <a:t>THANK YOU FOR COMING!</a:t>
            </a:r>
          </a:p>
          <a:p>
            <a:pPr algn="ctr">
              <a:lnSpc>
                <a:spcPts val="7980"/>
              </a:lnSpc>
            </a:pPr>
            <a:r>
              <a:rPr lang="en-US" sz="5700">
                <a:solidFill>
                  <a:srgbClr val="000000"/>
                </a:solidFill>
                <a:latin typeface="KG Primary Penmanship"/>
                <a:ea typeface="KG Primary Penmanship"/>
                <a:cs typeface="KG Primary Penmanship"/>
                <a:sym typeface="KG Primary Penmanship"/>
              </a:rPr>
              <a:t>We hope this has been useful.</a:t>
            </a:r>
          </a:p>
          <a:p>
            <a:pPr algn="ctr">
              <a:lnSpc>
                <a:spcPts val="7980"/>
              </a:lnSpc>
            </a:pPr>
            <a:r>
              <a:rPr lang="en-US" sz="5700">
                <a:solidFill>
                  <a:srgbClr val="000000"/>
                </a:solidFill>
                <a:latin typeface="KG Primary Penmanship"/>
                <a:ea typeface="KG Primary Penmanship"/>
                <a:cs typeface="KG Primary Penmanship"/>
                <a:sym typeface="KG Primary Penmanship"/>
              </a:rPr>
              <a:t>Please let us know if you have any further questions.</a:t>
            </a:r>
          </a:p>
          <a:p>
            <a:pPr algn="ctr">
              <a:lnSpc>
                <a:spcPts val="7980"/>
              </a:lnSpc>
            </a:pPr>
            <a:endParaRPr lang="en-US" sz="5700">
              <a:solidFill>
                <a:srgbClr val="000000"/>
              </a:solidFill>
              <a:latin typeface="KG Primary Penmanship"/>
              <a:ea typeface="KG Primary Penmanship"/>
              <a:cs typeface="KG Primary Penmanship"/>
              <a:sym typeface="KG Primary Penmanship"/>
            </a:endParaRPr>
          </a:p>
          <a:p>
            <a:pPr algn="ctr">
              <a:lnSpc>
                <a:spcPts val="7980"/>
              </a:lnSpc>
            </a:pPr>
            <a:endParaRPr lang="en-US" sz="5700">
              <a:solidFill>
                <a:srgbClr val="000000"/>
              </a:solidFill>
              <a:latin typeface="KG Primary Penmanship"/>
              <a:ea typeface="KG Primary Penmanship"/>
              <a:cs typeface="KG Primary Penmanship"/>
              <a:sym typeface="KG Primary Penmanship"/>
            </a:endParaRPr>
          </a:p>
          <a:p>
            <a:pPr algn="ctr">
              <a:lnSpc>
                <a:spcPts val="6860"/>
              </a:lnSpc>
              <a:spcBef>
                <a:spcPct val="0"/>
              </a:spcBef>
            </a:pPr>
            <a:r>
              <a:rPr lang="en-US" sz="4900">
                <a:solidFill>
                  <a:srgbClr val="DC97A9"/>
                </a:solidFill>
                <a:latin typeface="KG Primary Penmanship"/>
                <a:ea typeface="KG Primary Penmanship"/>
                <a:cs typeface="KG Primary Penmanship"/>
                <a:sym typeface="KG Primary Penmanship"/>
              </a:rPr>
              <a:t>Don’t forget to take a copy of the Year 3 end-of-year expectations and the Year 3 and 4 common exception words.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606</TotalTime>
  <Words>639</Words>
  <Application>Microsoft Office PowerPoint</Application>
  <PresentationFormat>Custom</PresentationFormat>
  <Paragraphs>69</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Calibri</vt:lpstr>
      <vt:lpstr>KG Primary Penmanship</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Teachers</dc:title>
  <dc:creator>Alice Guthrie</dc:creator>
  <cp:lastModifiedBy>Alice Guthrie</cp:lastModifiedBy>
  <cp:revision>4</cp:revision>
  <dcterms:created xsi:type="dcterms:W3CDTF">2006-08-16T00:00:00Z</dcterms:created>
  <dcterms:modified xsi:type="dcterms:W3CDTF">2026-09-14T16:45:40Z</dcterms:modified>
  <dc:identifier>DAHU_AXVufI</dc:identifier>
</cp:coreProperties>
</file>