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60" r:id="rId6"/>
    <p:sldId id="270" r:id="rId7"/>
    <p:sldId id="259" r:id="rId8"/>
    <p:sldId id="262" r:id="rId9"/>
    <p:sldId id="261" r:id="rId10"/>
    <p:sldId id="263" r:id="rId11"/>
    <p:sldId id="265" r:id="rId12"/>
    <p:sldId id="267" r:id="rId13"/>
    <p:sldId id="268" r:id="rId14"/>
    <p:sldId id="264"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98A903-CE63-4B17-86FC-2BA5513D7C46}" v="34" dt="2024-09-11T13:27:35.3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1" autoAdjust="0"/>
    <p:restoredTop sz="94660"/>
  </p:normalViewPr>
  <p:slideViewPr>
    <p:cSldViewPr snapToGrid="0">
      <p:cViewPr varScale="1">
        <p:scale>
          <a:sx n="67" d="100"/>
          <a:sy n="67" d="100"/>
        </p:scale>
        <p:origin x="10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5B661-AE29-7FC7-C62D-9207EE023A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2FBD9F9-BDAC-F142-61BA-15C00354FF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3991F17-8D54-904C-C957-1011120B5AAF}"/>
              </a:ext>
            </a:extLst>
          </p:cNvPr>
          <p:cNvSpPr>
            <a:spLocks noGrp="1"/>
          </p:cNvSpPr>
          <p:nvPr>
            <p:ph type="dt" sz="half" idx="10"/>
          </p:nvPr>
        </p:nvSpPr>
        <p:spPr/>
        <p:txBody>
          <a:bodyPr/>
          <a:lstStyle/>
          <a:p>
            <a:fld id="{CCC65E81-E404-4541-B1A2-1CEBE70273EA}" type="datetimeFigureOut">
              <a:rPr lang="en-GB" smtClean="0"/>
              <a:t>07/09/2025</a:t>
            </a:fld>
            <a:endParaRPr lang="en-GB"/>
          </a:p>
        </p:txBody>
      </p:sp>
      <p:sp>
        <p:nvSpPr>
          <p:cNvPr id="5" name="Footer Placeholder 4">
            <a:extLst>
              <a:ext uri="{FF2B5EF4-FFF2-40B4-BE49-F238E27FC236}">
                <a16:creationId xmlns:a16="http://schemas.microsoft.com/office/drawing/2014/main" id="{B0836114-CC11-A453-B0A4-0502D367FA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A9650D-1704-9E09-4375-5066D93829A7}"/>
              </a:ext>
            </a:extLst>
          </p:cNvPr>
          <p:cNvSpPr>
            <a:spLocks noGrp="1"/>
          </p:cNvSpPr>
          <p:nvPr>
            <p:ph type="sldNum" sz="quarter" idx="12"/>
          </p:nvPr>
        </p:nvSpPr>
        <p:spPr/>
        <p:txBody>
          <a:bodyPr/>
          <a:lstStyle/>
          <a:p>
            <a:fld id="{7F75D86C-78E2-456A-8524-FEA08ED3B918}" type="slidenum">
              <a:rPr lang="en-GB" smtClean="0"/>
              <a:t>‹#›</a:t>
            </a:fld>
            <a:endParaRPr lang="en-GB"/>
          </a:p>
        </p:txBody>
      </p:sp>
    </p:spTree>
    <p:extLst>
      <p:ext uri="{BB962C8B-B14F-4D97-AF65-F5344CB8AC3E}">
        <p14:creationId xmlns:p14="http://schemas.microsoft.com/office/powerpoint/2010/main" val="1009452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F8B1C-9273-BCAF-EB59-EF37A9C069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E34B11-8AF7-DC12-2076-E506F96BFA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C733FC-BB43-AF1F-C8EA-0BC6FAC23AD5}"/>
              </a:ext>
            </a:extLst>
          </p:cNvPr>
          <p:cNvSpPr>
            <a:spLocks noGrp="1"/>
          </p:cNvSpPr>
          <p:nvPr>
            <p:ph type="dt" sz="half" idx="10"/>
          </p:nvPr>
        </p:nvSpPr>
        <p:spPr/>
        <p:txBody>
          <a:bodyPr/>
          <a:lstStyle/>
          <a:p>
            <a:fld id="{CCC65E81-E404-4541-B1A2-1CEBE70273EA}" type="datetimeFigureOut">
              <a:rPr lang="en-GB" smtClean="0"/>
              <a:t>07/09/2025</a:t>
            </a:fld>
            <a:endParaRPr lang="en-GB"/>
          </a:p>
        </p:txBody>
      </p:sp>
      <p:sp>
        <p:nvSpPr>
          <p:cNvPr id="5" name="Footer Placeholder 4">
            <a:extLst>
              <a:ext uri="{FF2B5EF4-FFF2-40B4-BE49-F238E27FC236}">
                <a16:creationId xmlns:a16="http://schemas.microsoft.com/office/drawing/2014/main" id="{72B0FC5E-488E-0DC5-D6F7-4F598A4A51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79E241-EE43-CEB9-D5DA-4BC1F1DA7290}"/>
              </a:ext>
            </a:extLst>
          </p:cNvPr>
          <p:cNvSpPr>
            <a:spLocks noGrp="1"/>
          </p:cNvSpPr>
          <p:nvPr>
            <p:ph type="sldNum" sz="quarter" idx="12"/>
          </p:nvPr>
        </p:nvSpPr>
        <p:spPr/>
        <p:txBody>
          <a:bodyPr/>
          <a:lstStyle/>
          <a:p>
            <a:fld id="{7F75D86C-78E2-456A-8524-FEA08ED3B918}" type="slidenum">
              <a:rPr lang="en-GB" smtClean="0"/>
              <a:t>‹#›</a:t>
            </a:fld>
            <a:endParaRPr lang="en-GB"/>
          </a:p>
        </p:txBody>
      </p:sp>
    </p:spTree>
    <p:extLst>
      <p:ext uri="{BB962C8B-B14F-4D97-AF65-F5344CB8AC3E}">
        <p14:creationId xmlns:p14="http://schemas.microsoft.com/office/powerpoint/2010/main" val="874851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D49A79-3AFE-28F1-8F56-2DAD267C21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A9E6A2-D435-BC6B-19AD-6CE95B640C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3DA503-9D4E-557D-45AE-7682B44E7F67}"/>
              </a:ext>
            </a:extLst>
          </p:cNvPr>
          <p:cNvSpPr>
            <a:spLocks noGrp="1"/>
          </p:cNvSpPr>
          <p:nvPr>
            <p:ph type="dt" sz="half" idx="10"/>
          </p:nvPr>
        </p:nvSpPr>
        <p:spPr/>
        <p:txBody>
          <a:bodyPr/>
          <a:lstStyle/>
          <a:p>
            <a:fld id="{CCC65E81-E404-4541-B1A2-1CEBE70273EA}" type="datetimeFigureOut">
              <a:rPr lang="en-GB" smtClean="0"/>
              <a:t>07/09/2025</a:t>
            </a:fld>
            <a:endParaRPr lang="en-GB"/>
          </a:p>
        </p:txBody>
      </p:sp>
      <p:sp>
        <p:nvSpPr>
          <p:cNvPr id="5" name="Footer Placeholder 4">
            <a:extLst>
              <a:ext uri="{FF2B5EF4-FFF2-40B4-BE49-F238E27FC236}">
                <a16:creationId xmlns:a16="http://schemas.microsoft.com/office/drawing/2014/main" id="{64BE1EE5-016F-0590-D6D1-88D1524168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D523AA-1077-C8C8-F0C4-EA274AEA2831}"/>
              </a:ext>
            </a:extLst>
          </p:cNvPr>
          <p:cNvSpPr>
            <a:spLocks noGrp="1"/>
          </p:cNvSpPr>
          <p:nvPr>
            <p:ph type="sldNum" sz="quarter" idx="12"/>
          </p:nvPr>
        </p:nvSpPr>
        <p:spPr/>
        <p:txBody>
          <a:bodyPr/>
          <a:lstStyle/>
          <a:p>
            <a:fld id="{7F75D86C-78E2-456A-8524-FEA08ED3B918}" type="slidenum">
              <a:rPr lang="en-GB" smtClean="0"/>
              <a:t>‹#›</a:t>
            </a:fld>
            <a:endParaRPr lang="en-GB"/>
          </a:p>
        </p:txBody>
      </p:sp>
    </p:spTree>
    <p:extLst>
      <p:ext uri="{BB962C8B-B14F-4D97-AF65-F5344CB8AC3E}">
        <p14:creationId xmlns:p14="http://schemas.microsoft.com/office/powerpoint/2010/main" val="1290402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9B836-4654-549B-4997-4174865887C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EAACB1-97FA-50F0-4045-1DDF0D4A12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70D823-D1A1-72E7-D430-960333E43B53}"/>
              </a:ext>
            </a:extLst>
          </p:cNvPr>
          <p:cNvSpPr>
            <a:spLocks noGrp="1"/>
          </p:cNvSpPr>
          <p:nvPr>
            <p:ph type="dt" sz="half" idx="10"/>
          </p:nvPr>
        </p:nvSpPr>
        <p:spPr/>
        <p:txBody>
          <a:bodyPr/>
          <a:lstStyle/>
          <a:p>
            <a:fld id="{CCC65E81-E404-4541-B1A2-1CEBE70273EA}" type="datetimeFigureOut">
              <a:rPr lang="en-GB" smtClean="0"/>
              <a:t>07/09/2025</a:t>
            </a:fld>
            <a:endParaRPr lang="en-GB"/>
          </a:p>
        </p:txBody>
      </p:sp>
      <p:sp>
        <p:nvSpPr>
          <p:cNvPr id="5" name="Footer Placeholder 4">
            <a:extLst>
              <a:ext uri="{FF2B5EF4-FFF2-40B4-BE49-F238E27FC236}">
                <a16:creationId xmlns:a16="http://schemas.microsoft.com/office/drawing/2014/main" id="{2C95B535-FA92-8B5F-4DE0-C6971275E2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7A5C62-F198-D2A7-45D0-06F93A1A604E}"/>
              </a:ext>
            </a:extLst>
          </p:cNvPr>
          <p:cNvSpPr>
            <a:spLocks noGrp="1"/>
          </p:cNvSpPr>
          <p:nvPr>
            <p:ph type="sldNum" sz="quarter" idx="12"/>
          </p:nvPr>
        </p:nvSpPr>
        <p:spPr/>
        <p:txBody>
          <a:bodyPr/>
          <a:lstStyle/>
          <a:p>
            <a:fld id="{7F75D86C-78E2-456A-8524-FEA08ED3B918}" type="slidenum">
              <a:rPr lang="en-GB" smtClean="0"/>
              <a:t>‹#›</a:t>
            </a:fld>
            <a:endParaRPr lang="en-GB"/>
          </a:p>
        </p:txBody>
      </p:sp>
    </p:spTree>
    <p:extLst>
      <p:ext uri="{BB962C8B-B14F-4D97-AF65-F5344CB8AC3E}">
        <p14:creationId xmlns:p14="http://schemas.microsoft.com/office/powerpoint/2010/main" val="142454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F8F0A-8995-B1E5-BD2D-0C2FD1D92B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63A8ED6-BF29-6453-29F3-A9B1C6CD1DC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E2DE2D-70A7-54C3-CF7D-E6A22C931025}"/>
              </a:ext>
            </a:extLst>
          </p:cNvPr>
          <p:cNvSpPr>
            <a:spLocks noGrp="1"/>
          </p:cNvSpPr>
          <p:nvPr>
            <p:ph type="dt" sz="half" idx="10"/>
          </p:nvPr>
        </p:nvSpPr>
        <p:spPr/>
        <p:txBody>
          <a:bodyPr/>
          <a:lstStyle/>
          <a:p>
            <a:fld id="{CCC65E81-E404-4541-B1A2-1CEBE70273EA}" type="datetimeFigureOut">
              <a:rPr lang="en-GB" smtClean="0"/>
              <a:t>07/09/2025</a:t>
            </a:fld>
            <a:endParaRPr lang="en-GB"/>
          </a:p>
        </p:txBody>
      </p:sp>
      <p:sp>
        <p:nvSpPr>
          <p:cNvPr id="5" name="Footer Placeholder 4">
            <a:extLst>
              <a:ext uri="{FF2B5EF4-FFF2-40B4-BE49-F238E27FC236}">
                <a16:creationId xmlns:a16="http://schemas.microsoft.com/office/drawing/2014/main" id="{6A9532D6-E645-B168-5632-40C058C9B3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7D0B66-D38A-A3B8-CB5D-72A166013F0A}"/>
              </a:ext>
            </a:extLst>
          </p:cNvPr>
          <p:cNvSpPr>
            <a:spLocks noGrp="1"/>
          </p:cNvSpPr>
          <p:nvPr>
            <p:ph type="sldNum" sz="quarter" idx="12"/>
          </p:nvPr>
        </p:nvSpPr>
        <p:spPr/>
        <p:txBody>
          <a:bodyPr/>
          <a:lstStyle/>
          <a:p>
            <a:fld id="{7F75D86C-78E2-456A-8524-FEA08ED3B918}" type="slidenum">
              <a:rPr lang="en-GB" smtClean="0"/>
              <a:t>‹#›</a:t>
            </a:fld>
            <a:endParaRPr lang="en-GB"/>
          </a:p>
        </p:txBody>
      </p:sp>
    </p:spTree>
    <p:extLst>
      <p:ext uri="{BB962C8B-B14F-4D97-AF65-F5344CB8AC3E}">
        <p14:creationId xmlns:p14="http://schemas.microsoft.com/office/powerpoint/2010/main" val="3063443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4439C-4540-93F4-C3BF-E626F56517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7D0392-2531-9A74-A059-F5269A7C72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E982F7D-9437-7176-AC60-B97350EB83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22B0C07-60E5-8087-2748-AACC33C54993}"/>
              </a:ext>
            </a:extLst>
          </p:cNvPr>
          <p:cNvSpPr>
            <a:spLocks noGrp="1"/>
          </p:cNvSpPr>
          <p:nvPr>
            <p:ph type="dt" sz="half" idx="10"/>
          </p:nvPr>
        </p:nvSpPr>
        <p:spPr/>
        <p:txBody>
          <a:bodyPr/>
          <a:lstStyle/>
          <a:p>
            <a:fld id="{CCC65E81-E404-4541-B1A2-1CEBE70273EA}" type="datetimeFigureOut">
              <a:rPr lang="en-GB" smtClean="0"/>
              <a:t>07/09/2025</a:t>
            </a:fld>
            <a:endParaRPr lang="en-GB"/>
          </a:p>
        </p:txBody>
      </p:sp>
      <p:sp>
        <p:nvSpPr>
          <p:cNvPr id="6" name="Footer Placeholder 5">
            <a:extLst>
              <a:ext uri="{FF2B5EF4-FFF2-40B4-BE49-F238E27FC236}">
                <a16:creationId xmlns:a16="http://schemas.microsoft.com/office/drawing/2014/main" id="{9DCC3506-EFE3-71B0-02AE-67B9CA0F58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36B62C-5B71-9A07-4515-8336AE5E2DB4}"/>
              </a:ext>
            </a:extLst>
          </p:cNvPr>
          <p:cNvSpPr>
            <a:spLocks noGrp="1"/>
          </p:cNvSpPr>
          <p:nvPr>
            <p:ph type="sldNum" sz="quarter" idx="12"/>
          </p:nvPr>
        </p:nvSpPr>
        <p:spPr/>
        <p:txBody>
          <a:bodyPr/>
          <a:lstStyle/>
          <a:p>
            <a:fld id="{7F75D86C-78E2-456A-8524-FEA08ED3B918}" type="slidenum">
              <a:rPr lang="en-GB" smtClean="0"/>
              <a:t>‹#›</a:t>
            </a:fld>
            <a:endParaRPr lang="en-GB"/>
          </a:p>
        </p:txBody>
      </p:sp>
    </p:spTree>
    <p:extLst>
      <p:ext uri="{BB962C8B-B14F-4D97-AF65-F5344CB8AC3E}">
        <p14:creationId xmlns:p14="http://schemas.microsoft.com/office/powerpoint/2010/main" val="3979994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FD5B8-7A70-1DB3-7570-086E87ACC52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BDD04D-BE8C-68FB-C08D-589DD6DAD6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46E1E9-CDA4-72B1-05A6-58A600CB44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4E9F302-82AB-BAA0-160D-67507F7B0B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F543A0-983C-5154-7A44-0D18418857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1BDE37E-B4DC-92A5-16F4-ECEF2FB08084}"/>
              </a:ext>
            </a:extLst>
          </p:cNvPr>
          <p:cNvSpPr>
            <a:spLocks noGrp="1"/>
          </p:cNvSpPr>
          <p:nvPr>
            <p:ph type="dt" sz="half" idx="10"/>
          </p:nvPr>
        </p:nvSpPr>
        <p:spPr/>
        <p:txBody>
          <a:bodyPr/>
          <a:lstStyle/>
          <a:p>
            <a:fld id="{CCC65E81-E404-4541-B1A2-1CEBE70273EA}" type="datetimeFigureOut">
              <a:rPr lang="en-GB" smtClean="0"/>
              <a:t>07/09/2025</a:t>
            </a:fld>
            <a:endParaRPr lang="en-GB"/>
          </a:p>
        </p:txBody>
      </p:sp>
      <p:sp>
        <p:nvSpPr>
          <p:cNvPr id="8" name="Footer Placeholder 7">
            <a:extLst>
              <a:ext uri="{FF2B5EF4-FFF2-40B4-BE49-F238E27FC236}">
                <a16:creationId xmlns:a16="http://schemas.microsoft.com/office/drawing/2014/main" id="{F9F8F779-E3E6-04A7-CA1D-3D8E50725F4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49C2359-624A-E320-BECE-549ED004588A}"/>
              </a:ext>
            </a:extLst>
          </p:cNvPr>
          <p:cNvSpPr>
            <a:spLocks noGrp="1"/>
          </p:cNvSpPr>
          <p:nvPr>
            <p:ph type="sldNum" sz="quarter" idx="12"/>
          </p:nvPr>
        </p:nvSpPr>
        <p:spPr/>
        <p:txBody>
          <a:bodyPr/>
          <a:lstStyle/>
          <a:p>
            <a:fld id="{7F75D86C-78E2-456A-8524-FEA08ED3B918}" type="slidenum">
              <a:rPr lang="en-GB" smtClean="0"/>
              <a:t>‹#›</a:t>
            </a:fld>
            <a:endParaRPr lang="en-GB"/>
          </a:p>
        </p:txBody>
      </p:sp>
    </p:spTree>
    <p:extLst>
      <p:ext uri="{BB962C8B-B14F-4D97-AF65-F5344CB8AC3E}">
        <p14:creationId xmlns:p14="http://schemas.microsoft.com/office/powerpoint/2010/main" val="1698618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2349A-6B11-647E-711E-4CA6A060B8C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374B157-60C6-6E03-0A77-99FA40B14157}"/>
              </a:ext>
            </a:extLst>
          </p:cNvPr>
          <p:cNvSpPr>
            <a:spLocks noGrp="1"/>
          </p:cNvSpPr>
          <p:nvPr>
            <p:ph type="dt" sz="half" idx="10"/>
          </p:nvPr>
        </p:nvSpPr>
        <p:spPr/>
        <p:txBody>
          <a:bodyPr/>
          <a:lstStyle/>
          <a:p>
            <a:fld id="{CCC65E81-E404-4541-B1A2-1CEBE70273EA}" type="datetimeFigureOut">
              <a:rPr lang="en-GB" smtClean="0"/>
              <a:t>07/09/2025</a:t>
            </a:fld>
            <a:endParaRPr lang="en-GB"/>
          </a:p>
        </p:txBody>
      </p:sp>
      <p:sp>
        <p:nvSpPr>
          <p:cNvPr id="4" name="Footer Placeholder 3">
            <a:extLst>
              <a:ext uri="{FF2B5EF4-FFF2-40B4-BE49-F238E27FC236}">
                <a16:creationId xmlns:a16="http://schemas.microsoft.com/office/drawing/2014/main" id="{973E28ED-760A-104F-01E9-AB8E87F8B1F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297FE6-BF06-9131-0880-7E9E6750E28E}"/>
              </a:ext>
            </a:extLst>
          </p:cNvPr>
          <p:cNvSpPr>
            <a:spLocks noGrp="1"/>
          </p:cNvSpPr>
          <p:nvPr>
            <p:ph type="sldNum" sz="quarter" idx="12"/>
          </p:nvPr>
        </p:nvSpPr>
        <p:spPr/>
        <p:txBody>
          <a:bodyPr/>
          <a:lstStyle/>
          <a:p>
            <a:fld id="{7F75D86C-78E2-456A-8524-FEA08ED3B918}" type="slidenum">
              <a:rPr lang="en-GB" smtClean="0"/>
              <a:t>‹#›</a:t>
            </a:fld>
            <a:endParaRPr lang="en-GB"/>
          </a:p>
        </p:txBody>
      </p:sp>
    </p:spTree>
    <p:extLst>
      <p:ext uri="{BB962C8B-B14F-4D97-AF65-F5344CB8AC3E}">
        <p14:creationId xmlns:p14="http://schemas.microsoft.com/office/powerpoint/2010/main" val="3800097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051631-C356-7C3B-AA07-38AF80F0A125}"/>
              </a:ext>
            </a:extLst>
          </p:cNvPr>
          <p:cNvSpPr>
            <a:spLocks noGrp="1"/>
          </p:cNvSpPr>
          <p:nvPr>
            <p:ph type="dt" sz="half" idx="10"/>
          </p:nvPr>
        </p:nvSpPr>
        <p:spPr/>
        <p:txBody>
          <a:bodyPr/>
          <a:lstStyle/>
          <a:p>
            <a:fld id="{CCC65E81-E404-4541-B1A2-1CEBE70273EA}" type="datetimeFigureOut">
              <a:rPr lang="en-GB" smtClean="0"/>
              <a:t>07/09/2025</a:t>
            </a:fld>
            <a:endParaRPr lang="en-GB"/>
          </a:p>
        </p:txBody>
      </p:sp>
      <p:sp>
        <p:nvSpPr>
          <p:cNvPr id="3" name="Footer Placeholder 2">
            <a:extLst>
              <a:ext uri="{FF2B5EF4-FFF2-40B4-BE49-F238E27FC236}">
                <a16:creationId xmlns:a16="http://schemas.microsoft.com/office/drawing/2014/main" id="{1C496BA0-711F-0CF6-DF01-CAEA6F47E01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38AD69A-CD92-F6A2-7317-91734582F3FC}"/>
              </a:ext>
            </a:extLst>
          </p:cNvPr>
          <p:cNvSpPr>
            <a:spLocks noGrp="1"/>
          </p:cNvSpPr>
          <p:nvPr>
            <p:ph type="sldNum" sz="quarter" idx="12"/>
          </p:nvPr>
        </p:nvSpPr>
        <p:spPr/>
        <p:txBody>
          <a:bodyPr/>
          <a:lstStyle/>
          <a:p>
            <a:fld id="{7F75D86C-78E2-456A-8524-FEA08ED3B918}" type="slidenum">
              <a:rPr lang="en-GB" smtClean="0"/>
              <a:t>‹#›</a:t>
            </a:fld>
            <a:endParaRPr lang="en-GB"/>
          </a:p>
        </p:txBody>
      </p:sp>
    </p:spTree>
    <p:extLst>
      <p:ext uri="{BB962C8B-B14F-4D97-AF65-F5344CB8AC3E}">
        <p14:creationId xmlns:p14="http://schemas.microsoft.com/office/powerpoint/2010/main" val="3024775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AB659-3397-F46B-065C-7639241DB4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C506F01-8600-E744-77B7-1F47A03737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191CF31-B88A-8CA4-7F9A-0E16CC1FDB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72135A-6749-590F-02F5-29646321C8D3}"/>
              </a:ext>
            </a:extLst>
          </p:cNvPr>
          <p:cNvSpPr>
            <a:spLocks noGrp="1"/>
          </p:cNvSpPr>
          <p:nvPr>
            <p:ph type="dt" sz="half" idx="10"/>
          </p:nvPr>
        </p:nvSpPr>
        <p:spPr/>
        <p:txBody>
          <a:bodyPr/>
          <a:lstStyle/>
          <a:p>
            <a:fld id="{CCC65E81-E404-4541-B1A2-1CEBE70273EA}" type="datetimeFigureOut">
              <a:rPr lang="en-GB" smtClean="0"/>
              <a:t>07/09/2025</a:t>
            </a:fld>
            <a:endParaRPr lang="en-GB"/>
          </a:p>
        </p:txBody>
      </p:sp>
      <p:sp>
        <p:nvSpPr>
          <p:cNvPr id="6" name="Footer Placeholder 5">
            <a:extLst>
              <a:ext uri="{FF2B5EF4-FFF2-40B4-BE49-F238E27FC236}">
                <a16:creationId xmlns:a16="http://schemas.microsoft.com/office/drawing/2014/main" id="{33751883-FAF1-49A9-832C-B42714818F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CA1CDD-0949-9E3E-ACEB-FB56199271FA}"/>
              </a:ext>
            </a:extLst>
          </p:cNvPr>
          <p:cNvSpPr>
            <a:spLocks noGrp="1"/>
          </p:cNvSpPr>
          <p:nvPr>
            <p:ph type="sldNum" sz="quarter" idx="12"/>
          </p:nvPr>
        </p:nvSpPr>
        <p:spPr/>
        <p:txBody>
          <a:bodyPr/>
          <a:lstStyle/>
          <a:p>
            <a:fld id="{7F75D86C-78E2-456A-8524-FEA08ED3B918}" type="slidenum">
              <a:rPr lang="en-GB" smtClean="0"/>
              <a:t>‹#›</a:t>
            </a:fld>
            <a:endParaRPr lang="en-GB"/>
          </a:p>
        </p:txBody>
      </p:sp>
    </p:spTree>
    <p:extLst>
      <p:ext uri="{BB962C8B-B14F-4D97-AF65-F5344CB8AC3E}">
        <p14:creationId xmlns:p14="http://schemas.microsoft.com/office/powerpoint/2010/main" val="3782017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CB133-C437-6244-C247-589E05E827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79F5D97-DB64-0094-5EB4-E1C8C0FE26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839B32-26D1-E55D-7D59-BCF374D0DB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A620D-F957-6B00-0365-1F2C851C7209}"/>
              </a:ext>
            </a:extLst>
          </p:cNvPr>
          <p:cNvSpPr>
            <a:spLocks noGrp="1"/>
          </p:cNvSpPr>
          <p:nvPr>
            <p:ph type="dt" sz="half" idx="10"/>
          </p:nvPr>
        </p:nvSpPr>
        <p:spPr/>
        <p:txBody>
          <a:bodyPr/>
          <a:lstStyle/>
          <a:p>
            <a:fld id="{CCC65E81-E404-4541-B1A2-1CEBE70273EA}" type="datetimeFigureOut">
              <a:rPr lang="en-GB" smtClean="0"/>
              <a:t>07/09/2025</a:t>
            </a:fld>
            <a:endParaRPr lang="en-GB"/>
          </a:p>
        </p:txBody>
      </p:sp>
      <p:sp>
        <p:nvSpPr>
          <p:cNvPr id="6" name="Footer Placeholder 5">
            <a:extLst>
              <a:ext uri="{FF2B5EF4-FFF2-40B4-BE49-F238E27FC236}">
                <a16:creationId xmlns:a16="http://schemas.microsoft.com/office/drawing/2014/main" id="{E637A180-06FA-394C-1EC1-90EFE707D8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BE324A-234C-D2D5-F9AF-3153BB672A41}"/>
              </a:ext>
            </a:extLst>
          </p:cNvPr>
          <p:cNvSpPr>
            <a:spLocks noGrp="1"/>
          </p:cNvSpPr>
          <p:nvPr>
            <p:ph type="sldNum" sz="quarter" idx="12"/>
          </p:nvPr>
        </p:nvSpPr>
        <p:spPr/>
        <p:txBody>
          <a:bodyPr/>
          <a:lstStyle/>
          <a:p>
            <a:fld id="{7F75D86C-78E2-456A-8524-FEA08ED3B918}" type="slidenum">
              <a:rPr lang="en-GB" smtClean="0"/>
              <a:t>‹#›</a:t>
            </a:fld>
            <a:endParaRPr lang="en-GB"/>
          </a:p>
        </p:txBody>
      </p:sp>
    </p:spTree>
    <p:extLst>
      <p:ext uri="{BB962C8B-B14F-4D97-AF65-F5344CB8AC3E}">
        <p14:creationId xmlns:p14="http://schemas.microsoft.com/office/powerpoint/2010/main" val="2422924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D4E8B7-0962-93F6-EB18-E0E7040041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413426-6871-DE0C-942B-3E0B9F284D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FDCE55-DD50-F0DB-C589-B2C633AE4B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C65E81-E404-4541-B1A2-1CEBE70273EA}" type="datetimeFigureOut">
              <a:rPr lang="en-GB" smtClean="0"/>
              <a:t>07/09/2025</a:t>
            </a:fld>
            <a:endParaRPr lang="en-GB"/>
          </a:p>
        </p:txBody>
      </p:sp>
      <p:sp>
        <p:nvSpPr>
          <p:cNvPr id="5" name="Footer Placeholder 4">
            <a:extLst>
              <a:ext uri="{FF2B5EF4-FFF2-40B4-BE49-F238E27FC236}">
                <a16:creationId xmlns:a16="http://schemas.microsoft.com/office/drawing/2014/main" id="{34EAC121-1E86-6B6E-DB0B-24002F11DA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E830849-39A8-1986-AD83-6733938910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F75D86C-78E2-456A-8524-FEA08ED3B918}" type="slidenum">
              <a:rPr lang="en-GB" smtClean="0"/>
              <a:t>‹#›</a:t>
            </a:fld>
            <a:endParaRPr lang="en-GB"/>
          </a:p>
        </p:txBody>
      </p:sp>
    </p:spTree>
    <p:extLst>
      <p:ext uri="{BB962C8B-B14F-4D97-AF65-F5344CB8AC3E}">
        <p14:creationId xmlns:p14="http://schemas.microsoft.com/office/powerpoint/2010/main" val="1833500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963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B58FB4AD-41E6-47ED-BDA3-A923E30D37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7034"/>
            <a:ext cx="12188949" cy="6858000"/>
            <a:chOff x="-2848" y="0"/>
            <a:chExt cx="12188949" cy="6858000"/>
          </a:xfrm>
        </p:grpSpPr>
        <p:sp>
          <p:nvSpPr>
            <p:cNvPr id="15" name="Color Cover">
              <a:extLst>
                <a:ext uri="{FF2B5EF4-FFF2-40B4-BE49-F238E27FC236}">
                  <a16:creationId xmlns:a16="http://schemas.microsoft.com/office/drawing/2014/main" id="{6BAE21C0-2D03-4FC3-9667-4C4B9CC76B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Cover">
              <a:extLst>
                <a:ext uri="{FF2B5EF4-FFF2-40B4-BE49-F238E27FC236}">
                  <a16:creationId xmlns:a16="http://schemas.microsoft.com/office/drawing/2014/main" id="{FCB3CB3B-5D77-4F1E-A155-DF4EE6E859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74F4E70D-A4C9-44E3-A00A-F3AD121AC1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9" name="Color">
              <a:extLst>
                <a:ext uri="{FF2B5EF4-FFF2-40B4-BE49-F238E27FC236}">
                  <a16:creationId xmlns:a16="http://schemas.microsoft.com/office/drawing/2014/main" id="{E8AFF701-6A8D-44BD-8C85-9EE4110F6B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lor">
              <a:extLst>
                <a:ext uri="{FF2B5EF4-FFF2-40B4-BE49-F238E27FC236}">
                  <a16:creationId xmlns:a16="http://schemas.microsoft.com/office/drawing/2014/main" id="{7D44C50E-4B0D-458E-8745-151B0968E5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descr="Bluebell (Hyacinthoides non-scripta ...">
            <a:extLst>
              <a:ext uri="{FF2B5EF4-FFF2-40B4-BE49-F238E27FC236}">
                <a16:creationId xmlns:a16="http://schemas.microsoft.com/office/drawing/2014/main" id="{B8DA8E22-417A-06AD-4628-11883484A8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373" r="456" b="1"/>
          <a:stretch/>
        </p:blipFill>
        <p:spPr bwMode="auto">
          <a:xfrm>
            <a:off x="7082810" y="823198"/>
            <a:ext cx="4166151" cy="25873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ilver Falls Seed Company - Red Poppy - American Legion">
            <a:extLst>
              <a:ext uri="{FF2B5EF4-FFF2-40B4-BE49-F238E27FC236}">
                <a16:creationId xmlns:a16="http://schemas.microsoft.com/office/drawing/2014/main" id="{66605D69-0454-B1F6-4312-F1243D0E1C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050" r="-4" b="3907"/>
          <a:stretch/>
        </p:blipFill>
        <p:spPr bwMode="auto">
          <a:xfrm>
            <a:off x="7082810" y="3440249"/>
            <a:ext cx="4166151" cy="2587337"/>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3" name="Freeform: Shape 22">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4F61F91B-361F-4DD4-9DD1-C381F901C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277608" y="6400535"/>
              <a:ext cx="985772" cy="457465"/>
            </a:xfrm>
            <a:custGeom>
              <a:avLst/>
              <a:gdLst>
                <a:gd name="connsiteX0" fmla="*/ 492886 w 985772"/>
                <a:gd name="connsiteY0" fmla="*/ 0 h 460049"/>
                <a:gd name="connsiteX1" fmla="*/ 979365 w 985772"/>
                <a:gd name="connsiteY1" fmla="*/ 396492 h 460049"/>
                <a:gd name="connsiteX2" fmla="*/ 985772 w 985772"/>
                <a:gd name="connsiteY2" fmla="*/ 460049 h 460049"/>
                <a:gd name="connsiteX3" fmla="*/ 0 w 985772"/>
                <a:gd name="connsiteY3" fmla="*/ 460049 h 460049"/>
                <a:gd name="connsiteX4" fmla="*/ 6407 w 985772"/>
                <a:gd name="connsiteY4" fmla="*/ 396492 h 460049"/>
                <a:gd name="connsiteX5" fmla="*/ 492886 w 985772"/>
                <a:gd name="connsiteY5" fmla="*/ 0 h 46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772" h="460049">
                  <a:moveTo>
                    <a:pt x="492886" y="0"/>
                  </a:moveTo>
                  <a:cubicBezTo>
                    <a:pt x="732851" y="0"/>
                    <a:pt x="933061" y="170215"/>
                    <a:pt x="979365" y="396492"/>
                  </a:cubicBezTo>
                  <a:lnTo>
                    <a:pt x="985772" y="460049"/>
                  </a:lnTo>
                  <a:lnTo>
                    <a:pt x="0" y="460049"/>
                  </a:lnTo>
                  <a:lnTo>
                    <a:pt x="6407" y="396492"/>
                  </a:lnTo>
                  <a:cubicBezTo>
                    <a:pt x="52711" y="170215"/>
                    <a:pt x="252921" y="0"/>
                    <a:pt x="492886" y="0"/>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4" name="Title 1">
            <a:extLst>
              <a:ext uri="{FF2B5EF4-FFF2-40B4-BE49-F238E27FC236}">
                <a16:creationId xmlns:a16="http://schemas.microsoft.com/office/drawing/2014/main" id="{E85E2275-6ED0-508A-8634-E639DB98D1B4}"/>
              </a:ext>
            </a:extLst>
          </p:cNvPr>
          <p:cNvSpPr txBox="1">
            <a:spLocks/>
          </p:cNvSpPr>
          <p:nvPr/>
        </p:nvSpPr>
        <p:spPr>
          <a:xfrm>
            <a:off x="1223009" y="671883"/>
            <a:ext cx="5821537" cy="180330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4800" kern="1200" dirty="0">
                <a:solidFill>
                  <a:schemeClr val="bg1"/>
                </a:solidFill>
                <a:latin typeface="+mj-lt"/>
                <a:ea typeface="+mj-ea"/>
                <a:cs typeface="+mj-cs"/>
              </a:rPr>
              <a:t>Welcome to Year 1</a:t>
            </a:r>
            <a:br>
              <a:rPr lang="en-US" sz="4800" kern="1200" dirty="0">
                <a:solidFill>
                  <a:schemeClr val="bg1"/>
                </a:solidFill>
                <a:latin typeface="+mj-lt"/>
                <a:ea typeface="+mj-ea"/>
                <a:cs typeface="+mj-cs"/>
              </a:rPr>
            </a:br>
            <a:r>
              <a:rPr lang="en-US" sz="4800" kern="1200" dirty="0">
                <a:solidFill>
                  <a:schemeClr val="bg1"/>
                </a:solidFill>
                <a:latin typeface="+mj-lt"/>
                <a:ea typeface="+mj-ea"/>
                <a:cs typeface="+mj-cs"/>
              </a:rPr>
              <a:t>2025-2026</a:t>
            </a:r>
          </a:p>
        </p:txBody>
      </p:sp>
      <p:sp>
        <p:nvSpPr>
          <p:cNvPr id="5" name="Subtitle 2">
            <a:extLst>
              <a:ext uri="{FF2B5EF4-FFF2-40B4-BE49-F238E27FC236}">
                <a16:creationId xmlns:a16="http://schemas.microsoft.com/office/drawing/2014/main" id="{B57AD69E-B4AD-C033-EB7A-B432D6315B4C}"/>
              </a:ext>
            </a:extLst>
          </p:cNvPr>
          <p:cNvSpPr txBox="1">
            <a:spLocks/>
          </p:cNvSpPr>
          <p:nvPr/>
        </p:nvSpPr>
        <p:spPr>
          <a:xfrm>
            <a:off x="1014984" y="2692858"/>
            <a:ext cx="5821537" cy="334612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err="1">
                <a:solidFill>
                  <a:schemeClr val="bg1"/>
                </a:solidFill>
              </a:rPr>
              <a:t>Mrs</a:t>
            </a:r>
            <a:r>
              <a:rPr lang="en-US" sz="2800" dirty="0">
                <a:solidFill>
                  <a:schemeClr val="bg1"/>
                </a:solidFill>
              </a:rPr>
              <a:t> Wells in Bluebell and Miss Booth in Poppy</a:t>
            </a:r>
          </a:p>
          <a:p>
            <a:pPr algn="l"/>
            <a:r>
              <a:rPr lang="en-US" sz="2800" dirty="0">
                <a:solidFill>
                  <a:schemeClr val="bg1"/>
                </a:solidFill>
              </a:rPr>
              <a:t>TA support: </a:t>
            </a:r>
            <a:r>
              <a:rPr lang="en-US" sz="2800" dirty="0" err="1">
                <a:solidFill>
                  <a:schemeClr val="bg1"/>
                </a:solidFill>
              </a:rPr>
              <a:t>Mrs</a:t>
            </a:r>
            <a:r>
              <a:rPr lang="en-US" sz="2800" dirty="0">
                <a:solidFill>
                  <a:schemeClr val="bg1"/>
                </a:solidFill>
              </a:rPr>
              <a:t> </a:t>
            </a:r>
            <a:r>
              <a:rPr lang="en-US" sz="2800" dirty="0" err="1">
                <a:solidFill>
                  <a:schemeClr val="bg1"/>
                </a:solidFill>
              </a:rPr>
              <a:t>Myllykoski</a:t>
            </a:r>
            <a:r>
              <a:rPr lang="en-US" sz="2800" dirty="0">
                <a:solidFill>
                  <a:schemeClr val="bg1"/>
                </a:solidFill>
              </a:rPr>
              <a:t>, </a:t>
            </a:r>
            <a:r>
              <a:rPr lang="en-US" sz="2800" dirty="0" err="1">
                <a:solidFill>
                  <a:schemeClr val="bg1"/>
                </a:solidFill>
              </a:rPr>
              <a:t>Mrs</a:t>
            </a:r>
            <a:r>
              <a:rPr lang="en-US" sz="2800" dirty="0">
                <a:solidFill>
                  <a:schemeClr val="bg1"/>
                </a:solidFill>
              </a:rPr>
              <a:t> Fletcher, </a:t>
            </a:r>
            <a:r>
              <a:rPr lang="en-US" sz="2800" dirty="0" err="1">
                <a:solidFill>
                  <a:schemeClr val="bg1"/>
                </a:solidFill>
              </a:rPr>
              <a:t>Mrs</a:t>
            </a:r>
            <a:r>
              <a:rPr lang="en-US" sz="2800" dirty="0">
                <a:solidFill>
                  <a:schemeClr val="bg1"/>
                </a:solidFill>
              </a:rPr>
              <a:t> </a:t>
            </a:r>
            <a:r>
              <a:rPr lang="en-US" sz="2800" dirty="0" err="1">
                <a:solidFill>
                  <a:schemeClr val="bg1"/>
                </a:solidFill>
              </a:rPr>
              <a:t>Pedicini</a:t>
            </a:r>
            <a:endParaRPr lang="en-US" sz="2800" dirty="0">
              <a:solidFill>
                <a:schemeClr val="bg1"/>
              </a:solidFill>
            </a:endParaRPr>
          </a:p>
          <a:p>
            <a:pPr algn="l"/>
            <a:r>
              <a:rPr lang="en-US" sz="2800" dirty="0">
                <a:solidFill>
                  <a:schemeClr val="bg1"/>
                </a:solidFill>
              </a:rPr>
              <a:t>PPA cover and Leadership: </a:t>
            </a:r>
            <a:r>
              <a:rPr lang="en-US" sz="2800" dirty="0" err="1">
                <a:solidFill>
                  <a:schemeClr val="bg1"/>
                </a:solidFill>
              </a:rPr>
              <a:t>Mrs</a:t>
            </a:r>
            <a:r>
              <a:rPr lang="en-US" sz="2800" dirty="0">
                <a:solidFill>
                  <a:schemeClr val="bg1"/>
                </a:solidFill>
              </a:rPr>
              <a:t> </a:t>
            </a:r>
            <a:r>
              <a:rPr lang="en-US" sz="2800" dirty="0" err="1">
                <a:solidFill>
                  <a:schemeClr val="bg1"/>
                </a:solidFill>
              </a:rPr>
              <a:t>Sofoglou</a:t>
            </a:r>
            <a:r>
              <a:rPr lang="en-US" sz="2800" dirty="0">
                <a:solidFill>
                  <a:schemeClr val="bg1"/>
                </a:solidFill>
              </a:rPr>
              <a:t>, </a:t>
            </a:r>
            <a:r>
              <a:rPr lang="en-US" sz="2800" dirty="0" err="1">
                <a:solidFill>
                  <a:schemeClr val="bg1"/>
                </a:solidFill>
              </a:rPr>
              <a:t>Mrs</a:t>
            </a:r>
            <a:r>
              <a:rPr lang="en-US" sz="2800" dirty="0">
                <a:solidFill>
                  <a:schemeClr val="bg1"/>
                </a:solidFill>
              </a:rPr>
              <a:t> </a:t>
            </a:r>
            <a:r>
              <a:rPr lang="en-US" sz="2800" dirty="0" err="1">
                <a:solidFill>
                  <a:schemeClr val="bg1"/>
                </a:solidFill>
              </a:rPr>
              <a:t>Livanos</a:t>
            </a:r>
            <a:endParaRPr lang="en-US" sz="2800" dirty="0">
              <a:solidFill>
                <a:schemeClr val="bg1"/>
              </a:solidFill>
            </a:endParaRPr>
          </a:p>
          <a:p>
            <a:pPr indent="-228600" algn="l">
              <a:buFont typeface="Arial" panose="020B0604020202020204" pitchFamily="34" charset="0"/>
              <a:buChar char="•"/>
            </a:pPr>
            <a:endParaRPr lang="en-US" sz="1800" dirty="0">
              <a:solidFill>
                <a:schemeClr val="bg1"/>
              </a:solidFill>
            </a:endParaRPr>
          </a:p>
        </p:txBody>
      </p:sp>
    </p:spTree>
    <p:extLst>
      <p:ext uri="{BB962C8B-B14F-4D97-AF65-F5344CB8AC3E}">
        <p14:creationId xmlns:p14="http://schemas.microsoft.com/office/powerpoint/2010/main" val="841753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D778C1-6F0B-F3CD-BE77-EF922F03EC65}"/>
              </a:ext>
            </a:extLst>
          </p:cNvPr>
          <p:cNvSpPr>
            <a:spLocks noGrp="1"/>
          </p:cNvSpPr>
          <p:nvPr>
            <p:ph type="title"/>
          </p:nvPr>
        </p:nvSpPr>
        <p:spPr>
          <a:xfrm>
            <a:off x="572493" y="238539"/>
            <a:ext cx="11018520" cy="1434415"/>
          </a:xfrm>
        </p:spPr>
        <p:txBody>
          <a:bodyPr anchor="b">
            <a:normAutofit/>
          </a:bodyPr>
          <a:lstStyle/>
          <a:p>
            <a:r>
              <a:rPr lang="en-GB" sz="5400" dirty="0">
                <a:latin typeface="Comic Sans MS" panose="030F0702030302020204" pitchFamily="66" charset="0"/>
              </a:rPr>
              <a:t>Phonics</a:t>
            </a:r>
            <a:endParaRPr lang="en-GB" sz="5400">
              <a:latin typeface="Comic Sans MS" panose="030F0702030302020204" pitchFamily="66" charset="0"/>
            </a:endParaRPr>
          </a:p>
        </p:txBody>
      </p:sp>
      <p:sp>
        <p:nvSpPr>
          <p:cNvPr id="717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8B1FD0-162E-6AF6-3BA9-A8F5C20024ED}"/>
              </a:ext>
            </a:extLst>
          </p:cNvPr>
          <p:cNvSpPr>
            <a:spLocks noGrp="1"/>
          </p:cNvSpPr>
          <p:nvPr>
            <p:ph idx="1"/>
          </p:nvPr>
        </p:nvSpPr>
        <p:spPr>
          <a:xfrm>
            <a:off x="572493" y="2071316"/>
            <a:ext cx="6935212" cy="4361568"/>
          </a:xfrm>
        </p:spPr>
        <p:txBody>
          <a:bodyPr anchor="t">
            <a:normAutofit fontScale="77500" lnSpcReduction="20000"/>
          </a:bodyPr>
          <a:lstStyle/>
          <a:p>
            <a:pPr>
              <a:lnSpc>
                <a:spcPct val="120000"/>
              </a:lnSpc>
            </a:pPr>
            <a:r>
              <a:rPr lang="en-GB" dirty="0">
                <a:latin typeface="Comic Sans MS" panose="030F0702030302020204" pitchFamily="66" charset="0"/>
              </a:rPr>
              <a:t>Phonics is taught every day for about 30 mins. It is a mixture of reading and writing. </a:t>
            </a:r>
          </a:p>
          <a:p>
            <a:pPr>
              <a:lnSpc>
                <a:spcPct val="120000"/>
              </a:lnSpc>
            </a:pPr>
            <a:r>
              <a:rPr lang="en-GB" dirty="0">
                <a:latin typeface="Comic Sans MS" panose="030F0702030302020204" pitchFamily="66" charset="0"/>
              </a:rPr>
              <a:t>We usually mix up the classes for phonics and some children will work in a smaller group to make it easier for them.</a:t>
            </a:r>
          </a:p>
          <a:p>
            <a:pPr>
              <a:lnSpc>
                <a:spcPct val="120000"/>
              </a:lnSpc>
            </a:pPr>
            <a:r>
              <a:rPr lang="en-GB" dirty="0">
                <a:latin typeface="Comic Sans MS" panose="030F0702030302020204" pitchFamily="66" charset="0"/>
              </a:rPr>
              <a:t>We are currently revisiting Phase 3 and 4 and in a couple of weeks' time, we begin learning the new graphemes in Phase 5. </a:t>
            </a:r>
          </a:p>
          <a:p>
            <a:pPr>
              <a:lnSpc>
                <a:spcPct val="120000"/>
              </a:lnSpc>
            </a:pPr>
            <a:r>
              <a:rPr lang="en-GB" dirty="0">
                <a:latin typeface="Comic Sans MS" panose="030F0702030302020204" pitchFamily="66" charset="0"/>
              </a:rPr>
              <a:t>The Year 1 phonics check takes place in May/June and is a reading test only of 40 words – a mixture of real words and alien words. </a:t>
            </a:r>
          </a:p>
          <a:p>
            <a:endParaRPr lang="en-GB" sz="2200" dirty="0">
              <a:latin typeface="Comic Sans MS" panose="030F0702030302020204" pitchFamily="66" charset="0"/>
            </a:endParaRPr>
          </a:p>
        </p:txBody>
      </p:sp>
      <p:pic>
        <p:nvPicPr>
          <p:cNvPr id="7170" name="Picture 2" descr="Fun Phonics Activities for Preschoolers">
            <a:extLst>
              <a:ext uri="{FF2B5EF4-FFF2-40B4-BE49-F238E27FC236}">
                <a16:creationId xmlns:a16="http://schemas.microsoft.com/office/drawing/2014/main" id="{50513307-1E32-6F59-9259-38FB5FF4D0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392" r="1655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104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5" name="Rectangle 8204">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6" name="Rectangle 8205">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27E085-736B-3C62-2519-7CF4E38D30A0}"/>
              </a:ext>
            </a:extLst>
          </p:cNvPr>
          <p:cNvSpPr>
            <a:spLocks noGrp="1"/>
          </p:cNvSpPr>
          <p:nvPr>
            <p:ph type="title"/>
          </p:nvPr>
        </p:nvSpPr>
        <p:spPr>
          <a:xfrm>
            <a:off x="297819" y="928467"/>
            <a:ext cx="4683321" cy="2148841"/>
          </a:xfrm>
        </p:spPr>
        <p:txBody>
          <a:bodyPr anchor="t">
            <a:normAutofit/>
          </a:bodyPr>
          <a:lstStyle/>
          <a:p>
            <a:r>
              <a:rPr lang="en-GB" dirty="0">
                <a:latin typeface="Comic Sans MS" panose="030F0702030302020204" pitchFamily="66" charset="0"/>
              </a:rPr>
              <a:t>Writing in Year 1</a:t>
            </a:r>
          </a:p>
        </p:txBody>
      </p:sp>
      <p:pic>
        <p:nvPicPr>
          <p:cNvPr id="8194" name="Picture 2" descr="Handwriting in Year 1 (age 5–6 ...">
            <a:extLst>
              <a:ext uri="{FF2B5EF4-FFF2-40B4-BE49-F238E27FC236}">
                <a16:creationId xmlns:a16="http://schemas.microsoft.com/office/drawing/2014/main" id="{48F4BB65-B605-BE41-C3AF-0043ABE5C6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2992"/>
          <a:stretch/>
        </p:blipFill>
        <p:spPr bwMode="auto">
          <a:xfrm>
            <a:off x="303322" y="2653079"/>
            <a:ext cx="4816804" cy="2803280"/>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D100835-342E-9597-CEE4-3AAAC693E47B}"/>
              </a:ext>
            </a:extLst>
          </p:cNvPr>
          <p:cNvSpPr>
            <a:spLocks noGrp="1"/>
          </p:cNvSpPr>
          <p:nvPr>
            <p:ph idx="1"/>
          </p:nvPr>
        </p:nvSpPr>
        <p:spPr>
          <a:xfrm>
            <a:off x="5278959" y="670559"/>
            <a:ext cx="6073827" cy="5445076"/>
          </a:xfrm>
        </p:spPr>
        <p:txBody>
          <a:bodyPr anchor="t">
            <a:normAutofit/>
          </a:bodyPr>
          <a:lstStyle/>
          <a:p>
            <a:r>
              <a:rPr lang="en-GB" sz="2400" dirty="0">
                <a:latin typeface="Comic Sans MS" panose="030F0702030302020204" pitchFamily="66" charset="0"/>
              </a:rPr>
              <a:t>Name letters of the alphabet</a:t>
            </a:r>
          </a:p>
          <a:p>
            <a:r>
              <a:rPr lang="en-GB" sz="2400" dirty="0">
                <a:latin typeface="Comic Sans MS" panose="030F0702030302020204" pitchFamily="66" charset="0"/>
              </a:rPr>
              <a:t>Spell common exception and tricky words</a:t>
            </a:r>
          </a:p>
          <a:p>
            <a:r>
              <a:rPr lang="en-GB" sz="2400" dirty="0">
                <a:latin typeface="Comic Sans MS" panose="030F0702030302020204" pitchFamily="66" charset="0"/>
              </a:rPr>
              <a:t>Spell days of the week</a:t>
            </a:r>
          </a:p>
          <a:p>
            <a:r>
              <a:rPr lang="en-GB" sz="2400" dirty="0">
                <a:latin typeface="Comic Sans MS" panose="030F0702030302020204" pitchFamily="66" charset="0"/>
              </a:rPr>
              <a:t>Use common prefixes and suffixes </a:t>
            </a:r>
          </a:p>
          <a:p>
            <a:r>
              <a:rPr lang="en-GB" sz="2400" dirty="0">
                <a:latin typeface="Comic Sans MS" panose="030F0702030302020204" pitchFamily="66" charset="0"/>
              </a:rPr>
              <a:t>Compose sentences orally before writing</a:t>
            </a:r>
          </a:p>
          <a:p>
            <a:r>
              <a:rPr lang="en-GB" sz="2400" dirty="0">
                <a:latin typeface="Comic Sans MS" panose="030F0702030302020204" pitchFamily="66" charset="0"/>
              </a:rPr>
              <a:t>Read own writing to peers or adults</a:t>
            </a:r>
          </a:p>
          <a:p>
            <a:r>
              <a:rPr lang="en-GB" sz="2400" dirty="0">
                <a:latin typeface="Comic Sans MS" panose="030F0702030302020204" pitchFamily="66" charset="0"/>
              </a:rPr>
              <a:t>Write sentences with capital letters, full stops, question marks and exclamation marks</a:t>
            </a:r>
          </a:p>
          <a:p>
            <a:r>
              <a:rPr lang="en-GB" sz="2400" dirty="0">
                <a:latin typeface="Comic Sans MS" panose="030F0702030302020204" pitchFamily="66" charset="0"/>
              </a:rPr>
              <a:t>Write simple stories </a:t>
            </a:r>
          </a:p>
          <a:p>
            <a:r>
              <a:rPr lang="en-GB" sz="2400" dirty="0">
                <a:latin typeface="Comic Sans MS" panose="030F0702030302020204" pitchFamily="66" charset="0"/>
              </a:rPr>
              <a:t>Form letters correctly</a:t>
            </a:r>
          </a:p>
        </p:txBody>
      </p:sp>
    </p:spTree>
    <p:extLst>
      <p:ext uri="{BB962C8B-B14F-4D97-AF65-F5344CB8AC3E}">
        <p14:creationId xmlns:p14="http://schemas.microsoft.com/office/powerpoint/2010/main" val="2571287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C9F20D-1114-439E-95D8-B0E16EC1D22D}"/>
              </a:ext>
            </a:extLst>
          </p:cNvPr>
          <p:cNvSpPr>
            <a:spLocks noGrp="1"/>
          </p:cNvSpPr>
          <p:nvPr>
            <p:ph type="title"/>
          </p:nvPr>
        </p:nvSpPr>
        <p:spPr>
          <a:xfrm>
            <a:off x="572493" y="3007"/>
            <a:ext cx="11018520" cy="1434415"/>
          </a:xfrm>
        </p:spPr>
        <p:txBody>
          <a:bodyPr anchor="b">
            <a:normAutofit/>
          </a:bodyPr>
          <a:lstStyle/>
          <a:p>
            <a:r>
              <a:rPr lang="en-GB" sz="5400" dirty="0">
                <a:latin typeface="Comic Sans MS" panose="030F0702030302020204" pitchFamily="66" charset="0"/>
              </a:rPr>
              <a:t>Maths in Year 1</a:t>
            </a:r>
            <a:endParaRPr lang="en-US" sz="5400" dirty="0">
              <a:latin typeface="Comic Sans MS" panose="030F0702030302020204" pitchFamily="66" charset="0"/>
            </a:endParaRPr>
          </a:p>
        </p:txBody>
      </p:sp>
      <p:sp>
        <p:nvSpPr>
          <p:cNvPr id="103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Content Placeholder 1029">
            <a:extLst>
              <a:ext uri="{FF2B5EF4-FFF2-40B4-BE49-F238E27FC236}">
                <a16:creationId xmlns:a16="http://schemas.microsoft.com/office/drawing/2014/main" id="{1D6EA205-F240-37A1-48C6-2203B20E3DD2}"/>
              </a:ext>
            </a:extLst>
          </p:cNvPr>
          <p:cNvSpPr>
            <a:spLocks noGrp="1"/>
          </p:cNvSpPr>
          <p:nvPr>
            <p:ph idx="1"/>
          </p:nvPr>
        </p:nvSpPr>
        <p:spPr>
          <a:xfrm>
            <a:off x="572493" y="2071316"/>
            <a:ext cx="7383730" cy="4119172"/>
          </a:xfrm>
        </p:spPr>
        <p:txBody>
          <a:bodyPr anchor="t">
            <a:normAutofit lnSpcReduction="10000"/>
          </a:bodyPr>
          <a:lstStyle/>
          <a:p>
            <a:r>
              <a:rPr lang="en-US" sz="2200" dirty="0"/>
              <a:t>Read, write and count numbers up to and across 100.</a:t>
            </a:r>
          </a:p>
          <a:p>
            <a:r>
              <a:rPr lang="en-US" sz="2200" dirty="0"/>
              <a:t>Counting in multiples of 2, 5 and 10.</a:t>
            </a:r>
          </a:p>
          <a:p>
            <a:r>
              <a:rPr lang="en-US" sz="2200" dirty="0"/>
              <a:t>Read and write numbers 1 – 20 in words.</a:t>
            </a:r>
          </a:p>
          <a:p>
            <a:r>
              <a:rPr lang="en-US" sz="2200" dirty="0"/>
              <a:t>Identify more, less and equal to when comparing numbers.</a:t>
            </a:r>
          </a:p>
          <a:p>
            <a:r>
              <a:rPr lang="en-US" sz="2200" dirty="0"/>
              <a:t>Adding and subtracting within 20 – using number bonds.</a:t>
            </a:r>
          </a:p>
          <a:p>
            <a:r>
              <a:rPr lang="en-US" sz="2200" dirty="0"/>
              <a:t>Solve missing number problems e.g. 7 = ____ - 9</a:t>
            </a:r>
          </a:p>
          <a:p>
            <a:r>
              <a:rPr lang="en-US" sz="2200" dirty="0"/>
              <a:t>Begin to solve one step multiplication and division problems.</a:t>
            </a:r>
          </a:p>
          <a:p>
            <a:r>
              <a:rPr lang="en-US" sz="2200" dirty="0"/>
              <a:t>Identify half and quarter.</a:t>
            </a:r>
          </a:p>
          <a:p>
            <a:r>
              <a:rPr lang="en-US" sz="2200" dirty="0"/>
              <a:t>Compare units of measurement.</a:t>
            </a:r>
          </a:p>
          <a:p>
            <a:r>
              <a:rPr lang="en-US" sz="2200" dirty="0"/>
              <a:t>Tell the time to the hour and half past the hour.</a:t>
            </a:r>
          </a:p>
        </p:txBody>
      </p:sp>
      <p:pic>
        <p:nvPicPr>
          <p:cNvPr id="1026" name="Picture 2" descr="to Z Blog Challenge – Story Crossroads">
            <a:extLst>
              <a:ext uri="{FF2B5EF4-FFF2-40B4-BE49-F238E27FC236}">
                <a16:creationId xmlns:a16="http://schemas.microsoft.com/office/drawing/2014/main" id="{89590E39-61F5-4209-AD41-37134D594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083" r="14069" b="-2"/>
          <a:stretch/>
        </p:blipFill>
        <p:spPr bwMode="auto">
          <a:xfrm>
            <a:off x="8353983" y="2448547"/>
            <a:ext cx="3237030" cy="3364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535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omework | Primary 4/5_24/25">
            <a:extLst>
              <a:ext uri="{FF2B5EF4-FFF2-40B4-BE49-F238E27FC236}">
                <a16:creationId xmlns:a16="http://schemas.microsoft.com/office/drawing/2014/main" id="{D758B178-E2F4-4B6B-B25B-B5FCA9FEBE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430" b="1"/>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67AC8AB-325B-48A9-A5FB-D17030CE9EF3}"/>
              </a:ext>
            </a:extLst>
          </p:cNvPr>
          <p:cNvSpPr>
            <a:spLocks noGrp="1"/>
          </p:cNvSpPr>
          <p:nvPr>
            <p:ph idx="1"/>
          </p:nvPr>
        </p:nvSpPr>
        <p:spPr>
          <a:xfrm>
            <a:off x="622170" y="3752850"/>
            <a:ext cx="11087226" cy="2695084"/>
          </a:xfrm>
        </p:spPr>
        <p:txBody>
          <a:bodyPr anchor="ctr">
            <a:normAutofit fontScale="92500" lnSpcReduction="10000"/>
          </a:bodyPr>
          <a:lstStyle/>
          <a:p>
            <a:r>
              <a:rPr lang="en-GB" dirty="0">
                <a:latin typeface="Comic Sans MS" panose="030F0702030302020204" pitchFamily="66" charset="0"/>
              </a:rPr>
              <a:t>Homework will be handed out shortly once the children are all settled into their new routines of Year 1.</a:t>
            </a:r>
          </a:p>
          <a:p>
            <a:r>
              <a:rPr lang="en-GB" dirty="0">
                <a:latin typeface="Comic Sans MS" panose="030F0702030302020204" pitchFamily="66" charset="0"/>
              </a:rPr>
              <a:t>It is an opportunity for children to practise their learning at home too.</a:t>
            </a:r>
          </a:p>
          <a:p>
            <a:r>
              <a:rPr lang="en-GB" dirty="0">
                <a:latin typeface="Comic Sans MS" panose="030F0702030302020204" pitchFamily="66" charset="0"/>
              </a:rPr>
              <a:t>It will be a mixture of phonics, reading, writing and maths. </a:t>
            </a:r>
          </a:p>
          <a:p>
            <a:r>
              <a:rPr lang="en-GB" dirty="0">
                <a:latin typeface="Comic Sans MS" panose="030F0702030302020204" pitchFamily="66" charset="0"/>
              </a:rPr>
              <a:t>Homework will be given out on a Wednesday and to be returned the following Monday.</a:t>
            </a:r>
            <a:endParaRPr lang="en-US" dirty="0">
              <a:latin typeface="Comic Sans MS" panose="030F0702030302020204" pitchFamily="66" charset="0"/>
            </a:endParaRPr>
          </a:p>
        </p:txBody>
      </p:sp>
    </p:spTree>
    <p:extLst>
      <p:ext uri="{BB962C8B-B14F-4D97-AF65-F5344CB8AC3E}">
        <p14:creationId xmlns:p14="http://schemas.microsoft.com/office/powerpoint/2010/main" val="4148595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2" name="Rectangle 21">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783820-80F5-6A07-4FCB-C5732CA456DB}"/>
              </a:ext>
            </a:extLst>
          </p:cNvPr>
          <p:cNvSpPr>
            <a:spLocks noGrp="1"/>
          </p:cNvSpPr>
          <p:nvPr>
            <p:ph type="title"/>
          </p:nvPr>
        </p:nvSpPr>
        <p:spPr>
          <a:xfrm>
            <a:off x="1099425" y="1238081"/>
            <a:ext cx="4709345" cy="962953"/>
          </a:xfrm>
        </p:spPr>
        <p:txBody>
          <a:bodyPr anchor="b">
            <a:normAutofit/>
          </a:bodyPr>
          <a:lstStyle/>
          <a:p>
            <a:r>
              <a:rPr lang="en-GB" sz="3800">
                <a:latin typeface="Comic Sans MS" panose="030F0702030302020204" pitchFamily="66" charset="0"/>
              </a:rPr>
              <a:t>Enrichment</a:t>
            </a:r>
          </a:p>
        </p:txBody>
      </p:sp>
      <p:sp>
        <p:nvSpPr>
          <p:cNvPr id="27" name="Rectangle 26">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39297F1-3715-104B-0EC5-4B53269D9F5A}"/>
              </a:ext>
            </a:extLst>
          </p:cNvPr>
          <p:cNvSpPr>
            <a:spLocks noGrp="1"/>
          </p:cNvSpPr>
          <p:nvPr>
            <p:ph idx="1"/>
          </p:nvPr>
        </p:nvSpPr>
        <p:spPr>
          <a:xfrm>
            <a:off x="1100736" y="2508105"/>
            <a:ext cx="4709345" cy="3632493"/>
          </a:xfrm>
        </p:spPr>
        <p:txBody>
          <a:bodyPr anchor="ctr">
            <a:normAutofit/>
          </a:bodyPr>
          <a:lstStyle/>
          <a:p>
            <a:r>
              <a:rPr lang="en-GB" sz="2000" dirty="0"/>
              <a:t>A visit from Horsham Museum - Toys Workshop in October. </a:t>
            </a:r>
          </a:p>
          <a:p>
            <a:r>
              <a:rPr lang="en-GB" sz="2000" dirty="0"/>
              <a:t>A visit from Kingdom of Faith Church at Christmas time.</a:t>
            </a:r>
          </a:p>
          <a:p>
            <a:r>
              <a:rPr lang="en-GB" sz="2000" dirty="0"/>
              <a:t>Visit to a castle in the Spring/Summer term. </a:t>
            </a:r>
          </a:p>
          <a:p>
            <a:r>
              <a:rPr lang="en-GB" sz="2000" dirty="0"/>
              <a:t>Visit to St Mary’s Church</a:t>
            </a:r>
          </a:p>
        </p:txBody>
      </p:sp>
      <p:pic>
        <p:nvPicPr>
          <p:cNvPr id="7" name="Picture 6">
            <a:extLst>
              <a:ext uri="{FF2B5EF4-FFF2-40B4-BE49-F238E27FC236}">
                <a16:creationId xmlns:a16="http://schemas.microsoft.com/office/drawing/2014/main" id="{B997FD9A-D000-4B88-92A7-DEA7C89B52C6}"/>
              </a:ext>
            </a:extLst>
          </p:cNvPr>
          <p:cNvPicPr>
            <a:picLocks noChangeAspect="1"/>
          </p:cNvPicPr>
          <p:nvPr/>
        </p:nvPicPr>
        <p:blipFill>
          <a:blip r:embed="rId2">
            <a:extLst>
              <a:ext uri="{28A0092B-C50C-407E-A947-70E740481C1C}">
                <a14:useLocalDpi xmlns:a14="http://schemas.microsoft.com/office/drawing/2010/main" val="0"/>
              </a:ext>
            </a:extLst>
          </a:blip>
          <a:srcRect l="12518" r="10024" b="-2"/>
          <a:stretch/>
        </p:blipFill>
        <p:spPr>
          <a:xfrm rot="10800000">
            <a:off x="6538366" y="1383738"/>
            <a:ext cx="4929098" cy="4756870"/>
          </a:xfrm>
          <a:prstGeom prst="rect">
            <a:avLst/>
          </a:prstGeom>
        </p:spPr>
      </p:pic>
    </p:spTree>
    <p:extLst>
      <p:ext uri="{BB962C8B-B14F-4D97-AF65-F5344CB8AC3E}">
        <p14:creationId xmlns:p14="http://schemas.microsoft.com/office/powerpoint/2010/main" val="3789816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7F5FB5-86FA-D265-5A4B-F52802DF1DAA}"/>
              </a:ext>
            </a:extLst>
          </p:cNvPr>
          <p:cNvSpPr>
            <a:spLocks noGrp="1"/>
          </p:cNvSpPr>
          <p:nvPr>
            <p:ph type="title"/>
          </p:nvPr>
        </p:nvSpPr>
        <p:spPr>
          <a:xfrm>
            <a:off x="589560" y="856180"/>
            <a:ext cx="5279408" cy="1128068"/>
          </a:xfrm>
        </p:spPr>
        <p:txBody>
          <a:bodyPr anchor="ctr">
            <a:normAutofit/>
          </a:bodyPr>
          <a:lstStyle/>
          <a:p>
            <a:r>
              <a:rPr lang="en-GB" sz="4000">
                <a:latin typeface="Comic Sans MS" panose="030F0702030302020204" pitchFamily="66" charset="0"/>
              </a:rPr>
              <a:t>Parent Helpers</a:t>
            </a:r>
          </a:p>
        </p:txBody>
      </p:sp>
      <p:grpSp>
        <p:nvGrpSpPr>
          <p:cNvPr id="1035" name="Group 103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036" name="Rectangle 103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9" name="Rectangle 103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9CE0A50-760F-D18E-172D-6F9B5DE225C1}"/>
              </a:ext>
            </a:extLst>
          </p:cNvPr>
          <p:cNvSpPr>
            <a:spLocks noGrp="1"/>
          </p:cNvSpPr>
          <p:nvPr>
            <p:ph idx="1"/>
          </p:nvPr>
        </p:nvSpPr>
        <p:spPr>
          <a:xfrm>
            <a:off x="590719" y="2330505"/>
            <a:ext cx="5278066" cy="3979585"/>
          </a:xfrm>
        </p:spPr>
        <p:txBody>
          <a:bodyPr anchor="ctr">
            <a:normAutofit/>
          </a:bodyPr>
          <a:lstStyle/>
          <a:p>
            <a:r>
              <a:rPr lang="en-GB" sz="2000" dirty="0">
                <a:latin typeface="Comic Sans MS" panose="030F0702030302020204" pitchFamily="66" charset="0"/>
              </a:rPr>
              <a:t>If you have any spare time and would like to come in and listen to children read, we would be much appreciative. </a:t>
            </a:r>
          </a:p>
          <a:p>
            <a:r>
              <a:rPr lang="en-GB" sz="2000" dirty="0">
                <a:latin typeface="Comic Sans MS" panose="030F0702030302020204" pitchFamily="66" charset="0"/>
              </a:rPr>
              <a:t>You would need to get a DBS check, which the lovely ladies in the office can help you with. </a:t>
            </a:r>
          </a:p>
          <a:p>
            <a:r>
              <a:rPr lang="en-GB" sz="2000" dirty="0">
                <a:latin typeface="Comic Sans MS" panose="030F0702030302020204" pitchFamily="66" charset="0"/>
              </a:rPr>
              <a:t>Afternoons are always good for us or first thing in the morning before our main lessons begin. </a:t>
            </a:r>
          </a:p>
        </p:txBody>
      </p:sp>
      <p:sp>
        <p:nvSpPr>
          <p:cNvPr id="1041" name="Rectangle 104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ectangle 104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ead Across America for Parents | NEA">
            <a:extLst>
              <a:ext uri="{FF2B5EF4-FFF2-40B4-BE49-F238E27FC236}">
                <a16:creationId xmlns:a16="http://schemas.microsoft.com/office/drawing/2014/main" id="{062D4C16-DCD7-EE66-EBCD-A72A878E8B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 b="13928"/>
          <a:stretch/>
        </p:blipFill>
        <p:spPr bwMode="auto">
          <a:xfrm>
            <a:off x="7083423" y="581892"/>
            <a:ext cx="4397433" cy="2518756"/>
          </a:xfrm>
          <a:prstGeom prst="rect">
            <a:avLst/>
          </a:prstGeom>
          <a:noFill/>
          <a:extLst>
            <a:ext uri="{909E8E84-426E-40DD-AFC4-6F175D3DCCD1}">
              <a14:hiddenFill xmlns:a14="http://schemas.microsoft.com/office/drawing/2010/main">
                <a:solidFill>
                  <a:srgbClr val="FFFFFF"/>
                </a:solidFill>
              </a14:hiddenFill>
            </a:ext>
          </a:extLst>
        </p:spPr>
      </p:pic>
      <p:sp>
        <p:nvSpPr>
          <p:cNvPr id="1045" name="Rectangle 1044">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Want to Raise Successful Kids ...">
            <a:extLst>
              <a:ext uri="{FF2B5EF4-FFF2-40B4-BE49-F238E27FC236}">
                <a16:creationId xmlns:a16="http://schemas.microsoft.com/office/drawing/2014/main" id="{38892A92-DDBD-E66F-D6F6-0A860304B7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72" r="3" b="3"/>
          <a:stretch/>
        </p:blipFill>
        <p:spPr bwMode="auto">
          <a:xfrm>
            <a:off x="7083423" y="3707894"/>
            <a:ext cx="4395569" cy="251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967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6"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05"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06" name="Group 3105">
            <a:extLst>
              <a:ext uri="{FF2B5EF4-FFF2-40B4-BE49-F238E27FC236}">
                <a16:creationId xmlns:a16="http://schemas.microsoft.com/office/drawing/2014/main" id="{AC27E70C-5470-4262-B9CE-AE52C51CF4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3094" name="Color">
              <a:extLst>
                <a:ext uri="{FF2B5EF4-FFF2-40B4-BE49-F238E27FC236}">
                  <a16:creationId xmlns:a16="http://schemas.microsoft.com/office/drawing/2014/main" id="{B5C7D35F-738C-47DF-AD6E-859806E46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5" name="Color">
              <a:extLst>
                <a:ext uri="{FF2B5EF4-FFF2-40B4-BE49-F238E27FC236}">
                  <a16:creationId xmlns:a16="http://schemas.microsoft.com/office/drawing/2014/main" id="{740F8C8B-E52F-46CF-89C7-51C6A037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076" name="Picture 4" descr="Seasons of the Year | Practice Portuguese">
            <a:extLst>
              <a:ext uri="{FF2B5EF4-FFF2-40B4-BE49-F238E27FC236}">
                <a16:creationId xmlns:a16="http://schemas.microsoft.com/office/drawing/2014/main" id="{8C10C7ED-D0F6-9D22-3AAA-9B573D851E4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20244" y="1016656"/>
            <a:ext cx="4730214" cy="3147742"/>
          </a:xfrm>
          <a:prstGeom prst="rect">
            <a:avLst/>
          </a:prstGeom>
          <a:noFill/>
          <a:extLst>
            <a:ext uri="{909E8E84-426E-40DD-AFC4-6F175D3DCCD1}">
              <a14:hiddenFill xmlns:a14="http://schemas.microsoft.com/office/drawing/2010/main">
                <a:solidFill>
                  <a:srgbClr val="FFFFFF"/>
                </a:solidFill>
              </a14:hiddenFill>
            </a:ext>
          </a:extLst>
        </p:spPr>
      </p:pic>
      <p:grpSp>
        <p:nvGrpSpPr>
          <p:cNvPr id="3097" name="Group 309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098" name="Freeform: Shape 3097">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99" name="Freeform: Shape 3098">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00" name="Freeform: Shape 309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01" name="Freeform: Shape 310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02" name="Freeform: Shape 310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03" name="Freeform: Shape 310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04" name="Freeform: Shape 310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D587418D-C0C8-BFC0-4DDC-EA8FAF049663}"/>
              </a:ext>
            </a:extLst>
          </p:cNvPr>
          <p:cNvSpPr>
            <a:spLocks noGrp="1"/>
          </p:cNvSpPr>
          <p:nvPr>
            <p:ph type="title"/>
          </p:nvPr>
        </p:nvSpPr>
        <p:spPr>
          <a:xfrm>
            <a:off x="786384" y="841249"/>
            <a:ext cx="5692953" cy="2587131"/>
          </a:xfrm>
        </p:spPr>
        <p:txBody>
          <a:bodyPr anchor="b">
            <a:normAutofit/>
          </a:bodyPr>
          <a:lstStyle/>
          <a:p>
            <a:r>
              <a:rPr lang="en-GB" sz="4800">
                <a:solidFill>
                  <a:schemeClr val="bg1"/>
                </a:solidFill>
                <a:latin typeface="Comic Sans MS" panose="030F0702030302020204" pitchFamily="66" charset="0"/>
              </a:rPr>
              <a:t>Year 1 Topics</a:t>
            </a:r>
          </a:p>
        </p:txBody>
      </p:sp>
      <p:sp>
        <p:nvSpPr>
          <p:cNvPr id="3" name="Content Placeholder 2">
            <a:extLst>
              <a:ext uri="{FF2B5EF4-FFF2-40B4-BE49-F238E27FC236}">
                <a16:creationId xmlns:a16="http://schemas.microsoft.com/office/drawing/2014/main" id="{A745DD43-B3EC-B559-5519-F27491D21C3B}"/>
              </a:ext>
            </a:extLst>
          </p:cNvPr>
          <p:cNvSpPr>
            <a:spLocks noGrp="1"/>
          </p:cNvSpPr>
          <p:nvPr>
            <p:ph idx="1"/>
          </p:nvPr>
        </p:nvSpPr>
        <p:spPr>
          <a:xfrm>
            <a:off x="234463" y="3566809"/>
            <a:ext cx="6567658" cy="3147741"/>
          </a:xfrm>
        </p:spPr>
        <p:txBody>
          <a:bodyPr anchor="ctr">
            <a:normAutofit/>
          </a:bodyPr>
          <a:lstStyle/>
          <a:p>
            <a:pPr marL="0" indent="0">
              <a:buNone/>
            </a:pPr>
            <a:r>
              <a:rPr lang="en-GB" sz="2000" dirty="0">
                <a:solidFill>
                  <a:schemeClr val="tx2"/>
                </a:solidFill>
                <a:latin typeface="Comic Sans MS" panose="030F0702030302020204" pitchFamily="66" charset="0"/>
              </a:rPr>
              <a:t>Autumn Term – Changes, specifically toys.</a:t>
            </a:r>
          </a:p>
          <a:p>
            <a:pPr marL="0" indent="0">
              <a:buNone/>
            </a:pPr>
            <a:endParaRPr lang="en-GB" sz="2000" dirty="0">
              <a:solidFill>
                <a:schemeClr val="tx2"/>
              </a:solidFill>
              <a:latin typeface="Comic Sans MS" panose="030F0702030302020204" pitchFamily="66" charset="0"/>
            </a:endParaRPr>
          </a:p>
          <a:p>
            <a:pPr marL="0" indent="0">
              <a:buNone/>
            </a:pPr>
            <a:r>
              <a:rPr lang="en-GB" sz="2000" dirty="0">
                <a:solidFill>
                  <a:schemeClr val="tx2"/>
                </a:solidFill>
                <a:latin typeface="Comic Sans MS" panose="030F0702030302020204" pitchFamily="66" charset="0"/>
              </a:rPr>
              <a:t>Spring Term – Castles, Kings and Queens.</a:t>
            </a:r>
          </a:p>
          <a:p>
            <a:pPr marL="0" indent="0">
              <a:buNone/>
            </a:pPr>
            <a:endParaRPr lang="en-GB" sz="2000" dirty="0">
              <a:solidFill>
                <a:schemeClr val="tx2"/>
              </a:solidFill>
              <a:latin typeface="Comic Sans MS" panose="030F0702030302020204" pitchFamily="66" charset="0"/>
            </a:endParaRPr>
          </a:p>
          <a:p>
            <a:pPr marL="0" indent="0">
              <a:buNone/>
            </a:pPr>
            <a:r>
              <a:rPr lang="en-GB" sz="2000" dirty="0">
                <a:solidFill>
                  <a:schemeClr val="tx2"/>
                </a:solidFill>
                <a:latin typeface="Comic Sans MS" panose="030F0702030302020204" pitchFamily="66" charset="0"/>
              </a:rPr>
              <a:t>Summer Term – Around the World.</a:t>
            </a:r>
          </a:p>
          <a:p>
            <a:pPr marL="0" indent="0">
              <a:buNone/>
            </a:pPr>
            <a:endParaRPr lang="en-GB" sz="1800" dirty="0">
              <a:solidFill>
                <a:schemeClr val="tx2"/>
              </a:solidFill>
              <a:latin typeface="Comic Sans MS" panose="030F0702030302020204" pitchFamily="66" charset="0"/>
            </a:endParaRPr>
          </a:p>
        </p:txBody>
      </p:sp>
      <p:sp>
        <p:nvSpPr>
          <p:cNvPr id="5" name="TextBox 4">
            <a:extLst>
              <a:ext uri="{FF2B5EF4-FFF2-40B4-BE49-F238E27FC236}">
                <a16:creationId xmlns:a16="http://schemas.microsoft.com/office/drawing/2014/main" id="{D5AB1F38-33F9-F7C9-8688-92223E96EAE7}"/>
              </a:ext>
            </a:extLst>
          </p:cNvPr>
          <p:cNvSpPr txBox="1"/>
          <p:nvPr/>
        </p:nvSpPr>
        <p:spPr>
          <a:xfrm>
            <a:off x="6532705" y="4630674"/>
            <a:ext cx="5631649" cy="1384995"/>
          </a:xfrm>
          <a:prstGeom prst="rect">
            <a:avLst/>
          </a:prstGeom>
          <a:noFill/>
        </p:spPr>
        <p:txBody>
          <a:bodyPr wrap="square">
            <a:spAutoFit/>
          </a:bodyPr>
          <a:lstStyle/>
          <a:p>
            <a:pPr marL="0" indent="0">
              <a:buNone/>
            </a:pPr>
            <a:r>
              <a:rPr lang="en-GB" sz="2800" dirty="0">
                <a:solidFill>
                  <a:schemeClr val="tx2">
                    <a:lumMod val="75000"/>
                    <a:lumOff val="25000"/>
                  </a:schemeClr>
                </a:solidFill>
                <a:latin typeface="Comic Sans MS" panose="030F0702030302020204" pitchFamily="66" charset="0"/>
              </a:rPr>
              <a:t>We also focus a lot on the different seasons throughout the year. </a:t>
            </a:r>
          </a:p>
        </p:txBody>
      </p:sp>
    </p:spTree>
    <p:extLst>
      <p:ext uri="{BB962C8B-B14F-4D97-AF65-F5344CB8AC3E}">
        <p14:creationId xmlns:p14="http://schemas.microsoft.com/office/powerpoint/2010/main" val="1189996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1" name="Rectangle 10">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03C7E379-6172-D1D1-AD08-1A7E41540D3F}"/>
              </a:ext>
            </a:extLst>
          </p:cNvPr>
          <p:cNvSpPr>
            <a:spLocks noGrp="1"/>
          </p:cNvSpPr>
          <p:nvPr>
            <p:ph type="title"/>
          </p:nvPr>
        </p:nvSpPr>
        <p:spPr>
          <a:xfrm>
            <a:off x="4448908" y="1037494"/>
            <a:ext cx="3810000" cy="644769"/>
          </a:xfrm>
        </p:spPr>
        <p:txBody>
          <a:bodyPr anchor="t">
            <a:normAutofit/>
          </a:bodyPr>
          <a:lstStyle/>
          <a:p>
            <a:r>
              <a:rPr lang="en-GB" sz="4000" dirty="0">
                <a:latin typeface="Comic Sans MS" panose="030F0702030302020204" pitchFamily="66" charset="0"/>
              </a:rPr>
              <a:t>Transition </a:t>
            </a:r>
          </a:p>
        </p:txBody>
      </p:sp>
      <p:sp>
        <p:nvSpPr>
          <p:cNvPr id="3" name="Content Placeholder 2">
            <a:extLst>
              <a:ext uri="{FF2B5EF4-FFF2-40B4-BE49-F238E27FC236}">
                <a16:creationId xmlns:a16="http://schemas.microsoft.com/office/drawing/2014/main" id="{D7945A21-B985-6DD3-268A-94774CB907B1}"/>
              </a:ext>
            </a:extLst>
          </p:cNvPr>
          <p:cNvSpPr>
            <a:spLocks noGrp="1"/>
          </p:cNvSpPr>
          <p:nvPr>
            <p:ph idx="1"/>
          </p:nvPr>
        </p:nvSpPr>
        <p:spPr>
          <a:xfrm>
            <a:off x="681790" y="1729157"/>
            <a:ext cx="10828420" cy="3634155"/>
          </a:xfrm>
        </p:spPr>
        <p:txBody>
          <a:bodyPr>
            <a:noAutofit/>
          </a:bodyPr>
          <a:lstStyle/>
          <a:p>
            <a:pPr marL="0" indent="0">
              <a:buNone/>
            </a:pPr>
            <a:r>
              <a:rPr lang="en-GB" dirty="0">
                <a:solidFill>
                  <a:schemeClr val="tx1">
                    <a:alpha val="55000"/>
                  </a:schemeClr>
                </a:solidFill>
                <a:latin typeface="Comic Sans MS" panose="030F0702030302020204" pitchFamily="66" charset="0"/>
              </a:rPr>
              <a:t>Children can find it quite challenging to transition from Early Years Foundation Stage into the National Curriculum so we try to do it gradually throughout the first half of the autumn term. </a:t>
            </a:r>
          </a:p>
          <a:p>
            <a:pPr marL="0" indent="0">
              <a:buNone/>
            </a:pPr>
            <a:r>
              <a:rPr lang="en-GB" dirty="0">
                <a:solidFill>
                  <a:schemeClr val="tx1">
                    <a:alpha val="55000"/>
                  </a:schemeClr>
                </a:solidFill>
                <a:latin typeface="Comic Sans MS" panose="030F0702030302020204" pitchFamily="66" charset="0"/>
              </a:rPr>
              <a:t>A lot more is expected of them, but we try to make it as easy for them as we can. We continue to teach phonics, maths, reading and writing every day. We do this through whole class input on the carpet, then we work in small groups, where some children will be working with an adult, while others independently. We do have time for play, but it does get less frequent as the year moves on. </a:t>
            </a:r>
          </a:p>
        </p:txBody>
      </p:sp>
    </p:spTree>
    <p:extLst>
      <p:ext uri="{BB962C8B-B14F-4D97-AF65-F5344CB8AC3E}">
        <p14:creationId xmlns:p14="http://schemas.microsoft.com/office/powerpoint/2010/main" val="2781997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32"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241" name="Group 9240">
            <a:extLst>
              <a:ext uri="{FF2B5EF4-FFF2-40B4-BE49-F238E27FC236}">
                <a16:creationId xmlns:a16="http://schemas.microsoft.com/office/drawing/2014/main" id="{2DD5E267-EB6F-47DF-ABEF-2C1BED44DA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9226" name="Color Cover">
              <a:extLst>
                <a:ext uri="{FF2B5EF4-FFF2-40B4-BE49-F238E27FC236}">
                  <a16:creationId xmlns:a16="http://schemas.microsoft.com/office/drawing/2014/main" id="{4BA86AA3-0623-4268-861E-ADA01A7C0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42" name="Color Cover">
              <a:extLst>
                <a:ext uri="{FF2B5EF4-FFF2-40B4-BE49-F238E27FC236}">
                  <a16:creationId xmlns:a16="http://schemas.microsoft.com/office/drawing/2014/main" id="{72692EF2-4C1F-4ED7-9C00-6CF92783E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43" name="Group 9242">
            <a:extLst>
              <a:ext uri="{FF2B5EF4-FFF2-40B4-BE49-F238E27FC236}">
                <a16:creationId xmlns:a16="http://schemas.microsoft.com/office/drawing/2014/main" id="{66828D02-A05D-412B-9F20-B68E970B9F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9230" name="Color">
              <a:extLst>
                <a:ext uri="{FF2B5EF4-FFF2-40B4-BE49-F238E27FC236}">
                  <a16:creationId xmlns:a16="http://schemas.microsoft.com/office/drawing/2014/main" id="{A1A8E50E-11DE-480E-A93B-F503760BC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31" name="Color">
              <a:extLst>
                <a:ext uri="{FF2B5EF4-FFF2-40B4-BE49-F238E27FC236}">
                  <a16:creationId xmlns:a16="http://schemas.microsoft.com/office/drawing/2014/main" id="{D2E2EE99-89A4-435B-B61A-3C8B5B2B2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218" name="Picture 2" descr="These are all the unnamed lost jumpers ...">
            <a:extLst>
              <a:ext uri="{FF2B5EF4-FFF2-40B4-BE49-F238E27FC236}">
                <a16:creationId xmlns:a16="http://schemas.microsoft.com/office/drawing/2014/main" id="{664930D4-3CAB-F8A2-FC15-0E5A90FCA75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77026" y="2120937"/>
            <a:ext cx="4571936" cy="2592809"/>
          </a:xfrm>
          <a:prstGeom prst="rect">
            <a:avLst/>
          </a:prstGeom>
          <a:noFill/>
          <a:extLst>
            <a:ext uri="{909E8E84-426E-40DD-AFC4-6F175D3DCCD1}">
              <a14:hiddenFill xmlns:a14="http://schemas.microsoft.com/office/drawing/2010/main">
                <a:solidFill>
                  <a:srgbClr val="FFFFFF"/>
                </a:solidFill>
              </a14:hiddenFill>
            </a:ext>
          </a:extLst>
        </p:spPr>
      </p:pic>
      <p:grpSp>
        <p:nvGrpSpPr>
          <p:cNvPr id="9233" name="Group 9232">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9234" name="Freeform: Shape 9233">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235" name="Freeform: Shape 9234">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236" name="Freeform: Shape 9235">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237" name="Freeform: Shape 9236">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238" name="Freeform: Shape 9237">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239" name="Freeform: Shape 9238">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240" name="Freeform: Shape 9239">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7280D807-674A-1558-DCB7-5BAE64133080}"/>
              </a:ext>
            </a:extLst>
          </p:cNvPr>
          <p:cNvSpPr>
            <a:spLocks noGrp="1"/>
          </p:cNvSpPr>
          <p:nvPr>
            <p:ph type="title"/>
          </p:nvPr>
        </p:nvSpPr>
        <p:spPr>
          <a:xfrm>
            <a:off x="2930862" y="635247"/>
            <a:ext cx="5501548" cy="1051440"/>
          </a:xfrm>
        </p:spPr>
        <p:txBody>
          <a:bodyPr anchor="b">
            <a:normAutofit/>
          </a:bodyPr>
          <a:lstStyle/>
          <a:p>
            <a:r>
              <a:rPr lang="en-GB" sz="4800" dirty="0">
                <a:solidFill>
                  <a:schemeClr val="bg1"/>
                </a:solidFill>
                <a:latin typeface="Comic Sans MS" panose="030F0702030302020204" pitchFamily="66" charset="0"/>
              </a:rPr>
              <a:t>Name Labels</a:t>
            </a:r>
          </a:p>
        </p:txBody>
      </p:sp>
      <p:sp>
        <p:nvSpPr>
          <p:cNvPr id="3" name="Content Placeholder 2">
            <a:extLst>
              <a:ext uri="{FF2B5EF4-FFF2-40B4-BE49-F238E27FC236}">
                <a16:creationId xmlns:a16="http://schemas.microsoft.com/office/drawing/2014/main" id="{CA11AA9E-922B-8613-20A0-0EB89DF82C0B}"/>
              </a:ext>
            </a:extLst>
          </p:cNvPr>
          <p:cNvSpPr>
            <a:spLocks noGrp="1"/>
          </p:cNvSpPr>
          <p:nvPr>
            <p:ph idx="1"/>
          </p:nvPr>
        </p:nvSpPr>
        <p:spPr>
          <a:xfrm>
            <a:off x="913379" y="2574741"/>
            <a:ext cx="5501548" cy="2573579"/>
          </a:xfrm>
        </p:spPr>
        <p:txBody>
          <a:bodyPr anchor="t">
            <a:normAutofit/>
          </a:bodyPr>
          <a:lstStyle/>
          <a:p>
            <a:pPr marL="0" indent="0">
              <a:buNone/>
            </a:pPr>
            <a:r>
              <a:rPr lang="en-GB" dirty="0">
                <a:solidFill>
                  <a:schemeClr val="bg1"/>
                </a:solidFill>
                <a:latin typeface="Comic Sans MS" panose="030F0702030302020204" pitchFamily="66" charset="0"/>
              </a:rPr>
              <a:t>Please name </a:t>
            </a:r>
            <a:r>
              <a:rPr lang="en-GB" u="sng" dirty="0">
                <a:solidFill>
                  <a:schemeClr val="bg1"/>
                </a:solidFill>
                <a:latin typeface="Comic Sans MS" panose="030F0702030302020204" pitchFamily="66" charset="0"/>
              </a:rPr>
              <a:t>all</a:t>
            </a:r>
            <a:r>
              <a:rPr lang="en-GB" dirty="0">
                <a:solidFill>
                  <a:schemeClr val="bg1"/>
                </a:solidFill>
                <a:latin typeface="Comic Sans MS" panose="030F0702030302020204" pitchFamily="66" charset="0"/>
              </a:rPr>
              <a:t> items of clothing with </a:t>
            </a:r>
            <a:r>
              <a:rPr lang="en-GB" u="sng" dirty="0">
                <a:solidFill>
                  <a:schemeClr val="bg1"/>
                </a:solidFill>
                <a:latin typeface="Comic Sans MS" panose="030F0702030302020204" pitchFamily="66" charset="0"/>
              </a:rPr>
              <a:t>your child’s </a:t>
            </a:r>
            <a:r>
              <a:rPr lang="en-GB" dirty="0">
                <a:solidFill>
                  <a:schemeClr val="bg1"/>
                </a:solidFill>
                <a:latin typeface="Comic Sans MS" panose="030F0702030302020204" pitchFamily="66" charset="0"/>
              </a:rPr>
              <a:t>name. Children will take off jumpers and leave them anywhere. They fall off pegs and get moved around. </a:t>
            </a:r>
          </a:p>
          <a:p>
            <a:pPr marL="0" indent="0">
              <a:buNone/>
            </a:pPr>
            <a:endParaRPr lang="en-GB" sz="18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663259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88ED51-7C50-5AE9-45C6-3B2EDFB003DA}"/>
              </a:ext>
            </a:extLst>
          </p:cNvPr>
          <p:cNvSpPr>
            <a:spLocks noGrp="1"/>
          </p:cNvSpPr>
          <p:nvPr>
            <p:ph type="title"/>
          </p:nvPr>
        </p:nvSpPr>
        <p:spPr>
          <a:xfrm>
            <a:off x="678944" y="182563"/>
            <a:ext cx="3816095" cy="1938076"/>
          </a:xfrm>
        </p:spPr>
        <p:txBody>
          <a:bodyPr>
            <a:normAutofit/>
          </a:bodyPr>
          <a:lstStyle/>
          <a:p>
            <a:pPr algn="ctr"/>
            <a:r>
              <a:rPr lang="en-GB" dirty="0">
                <a:solidFill>
                  <a:schemeClr val="accent6">
                    <a:lumMod val="50000"/>
                  </a:schemeClr>
                </a:solidFill>
                <a:latin typeface="Comic Sans MS" panose="030F0702030302020204" pitchFamily="66" charset="0"/>
              </a:rPr>
              <a:t>PE and Forest School</a:t>
            </a:r>
          </a:p>
        </p:txBody>
      </p:sp>
      <p:sp>
        <p:nvSpPr>
          <p:cNvPr id="3" name="Content Placeholder 2">
            <a:extLst>
              <a:ext uri="{FF2B5EF4-FFF2-40B4-BE49-F238E27FC236}">
                <a16:creationId xmlns:a16="http://schemas.microsoft.com/office/drawing/2014/main" id="{2C1D71E9-6DD9-694D-A620-55AC0555BF7D}"/>
              </a:ext>
            </a:extLst>
          </p:cNvPr>
          <p:cNvSpPr>
            <a:spLocks noGrp="1"/>
          </p:cNvSpPr>
          <p:nvPr>
            <p:ph idx="1"/>
          </p:nvPr>
        </p:nvSpPr>
        <p:spPr>
          <a:xfrm>
            <a:off x="275764" y="1925053"/>
            <a:ext cx="4628552" cy="4539915"/>
          </a:xfrm>
        </p:spPr>
        <p:txBody>
          <a:bodyPr>
            <a:normAutofit fontScale="92500"/>
          </a:bodyPr>
          <a:lstStyle/>
          <a:p>
            <a:pPr marL="0" indent="0">
              <a:buNone/>
            </a:pPr>
            <a:r>
              <a:rPr lang="en-GB" b="1" dirty="0">
                <a:latin typeface="Comic Sans MS" panose="030F0702030302020204" pitchFamily="66" charset="0"/>
              </a:rPr>
              <a:t>PE </a:t>
            </a:r>
            <a:r>
              <a:rPr lang="en-GB" dirty="0">
                <a:latin typeface="Comic Sans MS" panose="030F0702030302020204" pitchFamily="66" charset="0"/>
              </a:rPr>
              <a:t>is on </a:t>
            </a:r>
            <a:r>
              <a:rPr lang="en-GB" b="1" dirty="0">
                <a:latin typeface="Comic Sans MS" panose="030F0702030302020204" pitchFamily="66" charset="0"/>
              </a:rPr>
              <a:t>Monday and Friday </a:t>
            </a:r>
            <a:r>
              <a:rPr lang="en-GB" dirty="0">
                <a:latin typeface="Comic Sans MS" panose="030F0702030302020204" pitchFamily="66" charset="0"/>
              </a:rPr>
              <a:t>this term but will change days as the year goes on. </a:t>
            </a:r>
          </a:p>
          <a:p>
            <a:pPr marL="0" indent="0">
              <a:buNone/>
            </a:pPr>
            <a:endParaRPr lang="en-GB" dirty="0">
              <a:latin typeface="Comic Sans MS" panose="030F0702030302020204" pitchFamily="66" charset="0"/>
            </a:endParaRPr>
          </a:p>
          <a:p>
            <a:pPr marL="0" indent="0">
              <a:buNone/>
            </a:pPr>
            <a:r>
              <a:rPr lang="en-GB" b="1" dirty="0">
                <a:latin typeface="Comic Sans MS" panose="030F0702030302020204" pitchFamily="66" charset="0"/>
              </a:rPr>
              <a:t>Forest</a:t>
            </a:r>
            <a:r>
              <a:rPr lang="en-GB" dirty="0">
                <a:latin typeface="Comic Sans MS" panose="030F0702030302020204" pitchFamily="66" charset="0"/>
              </a:rPr>
              <a:t> school is on </a:t>
            </a:r>
            <a:r>
              <a:rPr lang="en-GB" b="1" dirty="0">
                <a:latin typeface="Comic Sans MS" panose="030F0702030302020204" pitchFamily="66" charset="0"/>
              </a:rPr>
              <a:t>Thursday</a:t>
            </a:r>
            <a:r>
              <a:rPr lang="en-GB" dirty="0">
                <a:latin typeface="Comic Sans MS" panose="030F0702030302020204" pitchFamily="66" charset="0"/>
              </a:rPr>
              <a:t>. </a:t>
            </a:r>
          </a:p>
          <a:p>
            <a:pPr marL="0" indent="0">
              <a:buNone/>
            </a:pPr>
            <a:r>
              <a:rPr lang="en-GB" dirty="0">
                <a:latin typeface="Comic Sans MS" panose="030F0702030302020204" pitchFamily="66" charset="0"/>
              </a:rPr>
              <a:t>Bluebell Class are this half term and Poppy Class are after half term. </a:t>
            </a:r>
          </a:p>
          <a:p>
            <a:pPr marL="0" indent="0">
              <a:buNone/>
            </a:pPr>
            <a:r>
              <a:rPr lang="en-GB" dirty="0">
                <a:latin typeface="Comic Sans MS" panose="030F0702030302020204" pitchFamily="66" charset="0"/>
              </a:rPr>
              <a:t>Please make sure children have suitable clothing.</a:t>
            </a:r>
          </a:p>
          <a:p>
            <a:pPr marL="0" indent="0">
              <a:buNone/>
            </a:pPr>
            <a:endParaRPr lang="en-GB" sz="2000" dirty="0">
              <a:latin typeface="Comic Sans MS" panose="030F0702030302020204" pitchFamily="66" charset="0"/>
            </a:endParaRPr>
          </a:p>
          <a:p>
            <a:pPr marL="0" indent="0">
              <a:buNone/>
            </a:pPr>
            <a:endParaRPr lang="en-GB" sz="2000" dirty="0">
              <a:latin typeface="Comic Sans MS" panose="030F0702030302020204" pitchFamily="66" charset="0"/>
            </a:endParaRPr>
          </a:p>
        </p:txBody>
      </p:sp>
      <p:pic>
        <p:nvPicPr>
          <p:cNvPr id="1030" name="Picture 6" descr="Eliot Bank Primary School">
            <a:extLst>
              <a:ext uri="{FF2B5EF4-FFF2-40B4-BE49-F238E27FC236}">
                <a16:creationId xmlns:a16="http://schemas.microsoft.com/office/drawing/2014/main" id="{BE706472-7017-6BD9-B87A-9BE105F72F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369"/>
          <a:stretch/>
        </p:blipFill>
        <p:spPr bwMode="auto">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Forest School | St. George's CE Academy ...">
            <a:extLst>
              <a:ext uri="{FF2B5EF4-FFF2-40B4-BE49-F238E27FC236}">
                <a16:creationId xmlns:a16="http://schemas.microsoft.com/office/drawing/2014/main" id="{D334B32D-59E1-6787-B786-B5E49B77C0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7660" b="17758"/>
          <a:stretch/>
        </p:blipFill>
        <p:spPr bwMode="auto">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366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32902BA-8529-4E96-8363-D4EAAB3FEBB6}"/>
              </a:ext>
            </a:extLst>
          </p:cNvPr>
          <p:cNvPicPr>
            <a:picLocks noGrp="1" noChangeAspect="1"/>
          </p:cNvPicPr>
          <p:nvPr>
            <p:ph idx="1"/>
          </p:nvPr>
        </p:nvPicPr>
        <p:blipFill>
          <a:blip r:embed="rId2"/>
          <a:stretch>
            <a:fillRect/>
          </a:stretch>
        </p:blipFill>
        <p:spPr>
          <a:xfrm>
            <a:off x="3242538" y="1944233"/>
            <a:ext cx="6281568" cy="4351338"/>
          </a:xfrm>
          <a:prstGeom prst="rect">
            <a:avLst/>
          </a:prstGeom>
        </p:spPr>
      </p:pic>
      <p:sp>
        <p:nvSpPr>
          <p:cNvPr id="4" name="Title 1">
            <a:extLst>
              <a:ext uri="{FF2B5EF4-FFF2-40B4-BE49-F238E27FC236}">
                <a16:creationId xmlns:a16="http://schemas.microsoft.com/office/drawing/2014/main" id="{43B4D4DF-A3BA-486D-9009-1D443B8203DC}"/>
              </a:ext>
            </a:extLst>
          </p:cNvPr>
          <p:cNvSpPr>
            <a:spLocks noGrp="1"/>
          </p:cNvSpPr>
          <p:nvPr>
            <p:ph type="title"/>
          </p:nvPr>
        </p:nvSpPr>
        <p:spPr>
          <a:xfrm>
            <a:off x="838200" y="365125"/>
            <a:ext cx="10515600" cy="1325563"/>
          </a:xfrm>
        </p:spPr>
        <p:txBody>
          <a:bodyPr>
            <a:normAutofit/>
          </a:bodyPr>
          <a:lstStyle/>
          <a:p>
            <a:pPr algn="ctr"/>
            <a:r>
              <a:rPr lang="en-GB" dirty="0"/>
              <a:t>Year 1 end of year expectations</a:t>
            </a:r>
          </a:p>
        </p:txBody>
      </p:sp>
      <p:pic>
        <p:nvPicPr>
          <p:cNvPr id="6" name="Picture 5">
            <a:extLst>
              <a:ext uri="{FF2B5EF4-FFF2-40B4-BE49-F238E27FC236}">
                <a16:creationId xmlns:a16="http://schemas.microsoft.com/office/drawing/2014/main" id="{359C4292-8BB9-4DA1-B3F9-518E5ACD1D98}"/>
              </a:ext>
            </a:extLst>
          </p:cNvPr>
          <p:cNvPicPr>
            <a:picLocks noChangeAspect="1"/>
          </p:cNvPicPr>
          <p:nvPr/>
        </p:nvPicPr>
        <p:blipFill>
          <a:blip r:embed="rId3"/>
          <a:stretch>
            <a:fillRect/>
          </a:stretch>
        </p:blipFill>
        <p:spPr>
          <a:xfrm>
            <a:off x="45859" y="1690688"/>
            <a:ext cx="3362794" cy="4858428"/>
          </a:xfrm>
          <a:prstGeom prst="rect">
            <a:avLst/>
          </a:prstGeom>
        </p:spPr>
      </p:pic>
      <p:pic>
        <p:nvPicPr>
          <p:cNvPr id="7" name="Picture 6">
            <a:extLst>
              <a:ext uri="{FF2B5EF4-FFF2-40B4-BE49-F238E27FC236}">
                <a16:creationId xmlns:a16="http://schemas.microsoft.com/office/drawing/2014/main" id="{1DB87D6C-95BD-4C3C-9E26-F9A61A32A1B2}"/>
              </a:ext>
            </a:extLst>
          </p:cNvPr>
          <p:cNvPicPr>
            <a:picLocks noChangeAspect="1"/>
          </p:cNvPicPr>
          <p:nvPr/>
        </p:nvPicPr>
        <p:blipFill>
          <a:blip r:embed="rId4"/>
          <a:stretch>
            <a:fillRect/>
          </a:stretch>
        </p:blipFill>
        <p:spPr>
          <a:xfrm>
            <a:off x="9357991" y="1981303"/>
            <a:ext cx="2834009" cy="4038053"/>
          </a:xfrm>
          <a:prstGeom prst="rect">
            <a:avLst/>
          </a:prstGeom>
        </p:spPr>
      </p:pic>
    </p:spTree>
    <p:extLst>
      <p:ext uri="{BB962C8B-B14F-4D97-AF65-F5344CB8AC3E}">
        <p14:creationId xmlns:p14="http://schemas.microsoft.com/office/powerpoint/2010/main" val="333874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9" name="Rectangle 410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AA48C6-82F2-0F02-599F-CCD4798555BB}"/>
              </a:ext>
            </a:extLst>
          </p:cNvPr>
          <p:cNvSpPr>
            <a:spLocks noGrp="1"/>
          </p:cNvSpPr>
          <p:nvPr>
            <p:ph type="title"/>
          </p:nvPr>
        </p:nvSpPr>
        <p:spPr>
          <a:xfrm>
            <a:off x="572493" y="238539"/>
            <a:ext cx="11018520" cy="1434415"/>
          </a:xfrm>
        </p:spPr>
        <p:txBody>
          <a:bodyPr anchor="b">
            <a:normAutofit/>
          </a:bodyPr>
          <a:lstStyle/>
          <a:p>
            <a:r>
              <a:rPr lang="en-GB" sz="5400">
                <a:latin typeface="Comic Sans MS" panose="030F0702030302020204" pitchFamily="66" charset="0"/>
              </a:rPr>
              <a:t>Reading</a:t>
            </a:r>
          </a:p>
        </p:txBody>
      </p:sp>
      <p:sp>
        <p:nvSpPr>
          <p:cNvPr id="411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A8E464C-E41E-4F3A-C517-2D1AB5A7E330}"/>
              </a:ext>
            </a:extLst>
          </p:cNvPr>
          <p:cNvSpPr>
            <a:spLocks noGrp="1"/>
          </p:cNvSpPr>
          <p:nvPr>
            <p:ph idx="1"/>
          </p:nvPr>
        </p:nvSpPr>
        <p:spPr>
          <a:xfrm>
            <a:off x="336885" y="2088210"/>
            <a:ext cx="7338773" cy="4718462"/>
          </a:xfrm>
        </p:spPr>
        <p:txBody>
          <a:bodyPr anchor="t">
            <a:normAutofit lnSpcReduction="10000"/>
          </a:bodyPr>
          <a:lstStyle/>
          <a:p>
            <a:r>
              <a:rPr lang="en-GB" sz="2400" dirty="0">
                <a:latin typeface="Comic Sans MS" panose="030F0702030302020204" pitchFamily="66" charset="0"/>
              </a:rPr>
              <a:t>Reading books should be in school </a:t>
            </a:r>
            <a:r>
              <a:rPr lang="en-GB" sz="2400" u="sng" dirty="0">
                <a:latin typeface="Comic Sans MS" panose="030F0702030302020204" pitchFamily="66" charset="0"/>
              </a:rPr>
              <a:t>every day.</a:t>
            </a:r>
          </a:p>
          <a:p>
            <a:r>
              <a:rPr lang="en-GB" sz="2400" dirty="0">
                <a:latin typeface="Comic Sans MS" panose="030F0702030302020204" pitchFamily="66" charset="0"/>
              </a:rPr>
              <a:t>We check reading diaries on Tuesdays and Fridays, and provided that the diary has been signed, we change their reading books on these days too. </a:t>
            </a:r>
          </a:p>
          <a:p>
            <a:r>
              <a:rPr lang="en-GB" sz="2400" dirty="0">
                <a:latin typeface="Comic Sans MS" panose="030F0702030302020204" pitchFamily="66" charset="0"/>
              </a:rPr>
              <a:t>Please do try and read with your child </a:t>
            </a:r>
            <a:r>
              <a:rPr lang="en-GB" sz="2400" u="sng" dirty="0">
                <a:latin typeface="Comic Sans MS" panose="030F0702030302020204" pitchFamily="66" charset="0"/>
              </a:rPr>
              <a:t>every single day</a:t>
            </a:r>
            <a:r>
              <a:rPr lang="en-GB" sz="2400" dirty="0">
                <a:latin typeface="Comic Sans MS" panose="030F0702030302020204" pitchFamily="66" charset="0"/>
              </a:rPr>
              <a:t> – reading is truly is the foundation to all their learning. </a:t>
            </a:r>
          </a:p>
          <a:p>
            <a:r>
              <a:rPr lang="en-GB" sz="2400" dirty="0">
                <a:latin typeface="Comic Sans MS" panose="030F0702030302020204" pitchFamily="66" charset="0"/>
              </a:rPr>
              <a:t>The Government guidelines are that children should read their phonic books 3 times which is why we only change them twice a week.</a:t>
            </a:r>
          </a:p>
          <a:p>
            <a:r>
              <a:rPr lang="en-GB" sz="2400" dirty="0">
                <a:latin typeface="Comic Sans MS" panose="030F0702030302020204" pitchFamily="66" charset="0"/>
              </a:rPr>
              <a:t>Please feel free to read other books you may have at home too. </a:t>
            </a:r>
          </a:p>
        </p:txBody>
      </p:sp>
      <p:pic>
        <p:nvPicPr>
          <p:cNvPr id="4098" name="Picture 2" descr="Reading With Your Child At Home &amp; How ...">
            <a:extLst>
              <a:ext uri="{FF2B5EF4-FFF2-40B4-BE49-F238E27FC236}">
                <a16:creationId xmlns:a16="http://schemas.microsoft.com/office/drawing/2014/main" id="{71003B3C-037E-F7F5-9446-5971C940AA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004" r="28437"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734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A8E28B-9B52-E50C-2A00-BB1B7583DC03}"/>
              </a:ext>
            </a:extLst>
          </p:cNvPr>
          <p:cNvSpPr>
            <a:spLocks noGrp="1"/>
          </p:cNvSpPr>
          <p:nvPr>
            <p:ph type="title"/>
          </p:nvPr>
        </p:nvSpPr>
        <p:spPr>
          <a:xfrm>
            <a:off x="686834" y="1153572"/>
            <a:ext cx="3200400" cy="4461163"/>
          </a:xfrm>
        </p:spPr>
        <p:txBody>
          <a:bodyPr>
            <a:normAutofit/>
          </a:bodyPr>
          <a:lstStyle/>
          <a:p>
            <a:r>
              <a:rPr lang="en-GB" dirty="0">
                <a:solidFill>
                  <a:srgbClr val="FFFFFF"/>
                </a:solidFill>
                <a:latin typeface="Comic Sans MS" panose="030F0702030302020204" pitchFamily="66" charset="0"/>
              </a:rPr>
              <a:t>Key Learning in Reading in Year 1</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9EEE731-30EB-F0DB-ECD9-B5E73FF73602}"/>
              </a:ext>
            </a:extLst>
          </p:cNvPr>
          <p:cNvSpPr>
            <a:spLocks noGrp="1"/>
          </p:cNvSpPr>
          <p:nvPr>
            <p:ph idx="1"/>
          </p:nvPr>
        </p:nvSpPr>
        <p:spPr>
          <a:xfrm>
            <a:off x="4290716" y="553439"/>
            <a:ext cx="7468027" cy="6538912"/>
          </a:xfrm>
        </p:spPr>
        <p:txBody>
          <a:bodyPr anchor="ctr">
            <a:normAutofit fontScale="92500" lnSpcReduction="10000"/>
          </a:bodyPr>
          <a:lstStyle/>
          <a:p>
            <a:r>
              <a:rPr lang="en-GB" sz="2400" dirty="0">
                <a:latin typeface="Comic Sans MS" panose="030F0702030302020204" pitchFamily="66" charset="0"/>
              </a:rPr>
              <a:t>Match graphemes to phonemes.</a:t>
            </a:r>
          </a:p>
          <a:p>
            <a:r>
              <a:rPr lang="en-GB" sz="2400" dirty="0">
                <a:latin typeface="Comic Sans MS" panose="030F0702030302020204" pitchFamily="66" charset="0"/>
              </a:rPr>
              <a:t>Read accurately by blending sounds.</a:t>
            </a:r>
          </a:p>
          <a:p>
            <a:r>
              <a:rPr lang="en-GB" sz="2400" dirty="0">
                <a:latin typeface="Comic Sans MS" panose="030F0702030302020204" pitchFamily="66" charset="0"/>
              </a:rPr>
              <a:t>Read tricky words.</a:t>
            </a:r>
          </a:p>
          <a:p>
            <a:r>
              <a:rPr lang="en-GB" sz="2400" dirty="0">
                <a:latin typeface="Comic Sans MS" panose="030F0702030302020204" pitchFamily="66" charset="0"/>
              </a:rPr>
              <a:t>Read words with common suffixes: -</a:t>
            </a:r>
            <a:r>
              <a:rPr lang="en-GB" sz="2400" dirty="0" err="1">
                <a:latin typeface="Comic Sans MS" panose="030F0702030302020204" pitchFamily="66" charset="0"/>
              </a:rPr>
              <a:t>ing</a:t>
            </a:r>
            <a:r>
              <a:rPr lang="en-GB" sz="2400" dirty="0">
                <a:latin typeface="Comic Sans MS" panose="030F0702030302020204" pitchFamily="66" charset="0"/>
              </a:rPr>
              <a:t>, -ed, -</a:t>
            </a:r>
            <a:r>
              <a:rPr lang="en-GB" sz="2400" dirty="0" err="1">
                <a:latin typeface="Comic Sans MS" panose="030F0702030302020204" pitchFamily="66" charset="0"/>
              </a:rPr>
              <a:t>est</a:t>
            </a:r>
            <a:r>
              <a:rPr lang="en-GB" sz="2400" dirty="0">
                <a:latin typeface="Comic Sans MS" panose="030F0702030302020204" pitchFamily="66" charset="0"/>
              </a:rPr>
              <a:t>, -</a:t>
            </a:r>
            <a:r>
              <a:rPr lang="en-GB" sz="2400" dirty="0" err="1">
                <a:latin typeface="Comic Sans MS" panose="030F0702030302020204" pitchFamily="66" charset="0"/>
              </a:rPr>
              <a:t>er</a:t>
            </a:r>
            <a:r>
              <a:rPr lang="en-GB" sz="2400" dirty="0">
                <a:latin typeface="Comic Sans MS" panose="030F0702030302020204" pitchFamily="66" charset="0"/>
              </a:rPr>
              <a:t>.</a:t>
            </a:r>
          </a:p>
          <a:p>
            <a:r>
              <a:rPr lang="en-GB" sz="2400" dirty="0">
                <a:latin typeface="Comic Sans MS" panose="030F0702030302020204" pitchFamily="66" charset="0"/>
              </a:rPr>
              <a:t>Read contractions and understand their purpose.</a:t>
            </a:r>
          </a:p>
          <a:p>
            <a:r>
              <a:rPr lang="en-GB" sz="2400" dirty="0">
                <a:latin typeface="Comic Sans MS" panose="030F0702030302020204" pitchFamily="66" charset="0"/>
              </a:rPr>
              <a:t>Link to own experiences.</a:t>
            </a:r>
          </a:p>
          <a:p>
            <a:r>
              <a:rPr lang="en-GB" sz="2400" dirty="0">
                <a:latin typeface="Comic Sans MS" panose="030F0702030302020204" pitchFamily="66" charset="0"/>
              </a:rPr>
              <a:t>Join in with predictable phrases.</a:t>
            </a:r>
          </a:p>
          <a:p>
            <a:r>
              <a:rPr lang="en-GB" sz="2400" dirty="0">
                <a:latin typeface="Comic Sans MS" panose="030F0702030302020204" pitchFamily="66" charset="0"/>
              </a:rPr>
              <a:t>Discuss the text, including the title. </a:t>
            </a:r>
          </a:p>
          <a:p>
            <a:r>
              <a:rPr lang="en-GB" sz="2400" dirty="0">
                <a:latin typeface="Comic Sans MS" panose="030F0702030302020204" pitchFamily="66" charset="0"/>
              </a:rPr>
              <a:t>Make simple predictions. </a:t>
            </a:r>
          </a:p>
          <a:p>
            <a:endParaRPr lang="en-GB" sz="2400" dirty="0">
              <a:latin typeface="Comic Sans MS" panose="030F0702030302020204" pitchFamily="66" charset="0"/>
            </a:endParaRPr>
          </a:p>
          <a:p>
            <a:pPr marL="0" indent="0">
              <a:buNone/>
            </a:pPr>
            <a:r>
              <a:rPr lang="en-GB" sz="3000" u="sng" dirty="0">
                <a:latin typeface="Comic Sans MS" panose="030F0702030302020204" pitchFamily="66" charset="0"/>
              </a:rPr>
              <a:t>Reading in school</a:t>
            </a:r>
          </a:p>
          <a:p>
            <a:r>
              <a:rPr lang="en-GB" sz="2400" dirty="0">
                <a:latin typeface="Comic Sans MS" panose="030F0702030302020204" pitchFamily="66" charset="0"/>
              </a:rPr>
              <a:t>The children get an opportunity to read their phonic books in school too, but most children are only heard 1:1 about once a week. </a:t>
            </a:r>
          </a:p>
          <a:p>
            <a:r>
              <a:rPr lang="en-GB" sz="2400" dirty="0">
                <a:latin typeface="Comic Sans MS" panose="030F0702030302020204" pitchFamily="66" charset="0"/>
              </a:rPr>
              <a:t>We also do whole class reading sessions (starting soon), where we read a page or 2 each time as a whole class and then answer questions based on in. </a:t>
            </a:r>
          </a:p>
          <a:p>
            <a:endParaRPr lang="en-GB" sz="2400" dirty="0">
              <a:latin typeface="Comic Sans MS" panose="030F0702030302020204" pitchFamily="66" charset="0"/>
            </a:endParaRPr>
          </a:p>
        </p:txBody>
      </p:sp>
    </p:spTree>
    <p:extLst>
      <p:ext uri="{BB962C8B-B14F-4D97-AF65-F5344CB8AC3E}">
        <p14:creationId xmlns:p14="http://schemas.microsoft.com/office/powerpoint/2010/main" val="1265859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8" name="Rectangle 615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CA9D1C-4CF6-BDDB-C110-DF7D43E77B15}"/>
              </a:ext>
            </a:extLst>
          </p:cNvPr>
          <p:cNvSpPr>
            <a:spLocks noGrp="1"/>
          </p:cNvSpPr>
          <p:nvPr>
            <p:ph type="title"/>
          </p:nvPr>
        </p:nvSpPr>
        <p:spPr>
          <a:xfrm>
            <a:off x="5122644" y="52371"/>
            <a:ext cx="6251110" cy="1783080"/>
          </a:xfrm>
        </p:spPr>
        <p:txBody>
          <a:bodyPr anchor="b">
            <a:normAutofit/>
          </a:bodyPr>
          <a:lstStyle/>
          <a:p>
            <a:r>
              <a:rPr lang="en-GB" sz="5400" dirty="0">
                <a:latin typeface="Comic Sans MS" panose="030F0702030302020204" pitchFamily="66" charset="0"/>
              </a:rPr>
              <a:t>Reading in school</a:t>
            </a:r>
          </a:p>
        </p:txBody>
      </p:sp>
      <p:pic>
        <p:nvPicPr>
          <p:cNvPr id="6146" name="Picture 2" descr="Reading Vipers">
            <a:extLst>
              <a:ext uri="{FF2B5EF4-FFF2-40B4-BE49-F238E27FC236}">
                <a16:creationId xmlns:a16="http://schemas.microsoft.com/office/drawing/2014/main" id="{05B9E2AE-0DB5-3C2D-BE13-7A44EDE89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54" r="-1" b="-1"/>
          <a:stretch/>
        </p:blipFill>
        <p:spPr bwMode="auto">
          <a:xfrm>
            <a:off x="179169" y="361193"/>
            <a:ext cx="4166770" cy="6135614"/>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6160"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6B49DC-E123-4E09-1EA8-8DC67B5B3067}"/>
              </a:ext>
            </a:extLst>
          </p:cNvPr>
          <p:cNvSpPr>
            <a:spLocks noGrp="1"/>
          </p:cNvSpPr>
          <p:nvPr>
            <p:ph idx="1"/>
          </p:nvPr>
        </p:nvSpPr>
        <p:spPr>
          <a:xfrm>
            <a:off x="4525108" y="2706624"/>
            <a:ext cx="7315200" cy="3771894"/>
          </a:xfrm>
        </p:spPr>
        <p:txBody>
          <a:bodyPr>
            <a:normAutofit lnSpcReduction="10000"/>
          </a:bodyPr>
          <a:lstStyle/>
          <a:p>
            <a:r>
              <a:rPr lang="en-GB" sz="2400" dirty="0">
                <a:latin typeface="Comic Sans MS" panose="030F0702030302020204" pitchFamily="66" charset="0"/>
              </a:rPr>
              <a:t>The children get an opportunity to read their phonic books in school too, but most children are only heard 1:1 about once a week. </a:t>
            </a:r>
          </a:p>
          <a:p>
            <a:r>
              <a:rPr lang="en-GB" sz="2400" dirty="0">
                <a:latin typeface="Comic Sans MS" panose="030F0702030302020204" pitchFamily="66" charset="0"/>
              </a:rPr>
              <a:t>We also do whole class reading sessions (starting soon), where we read a page or 2 each time as a whole class and then answer questions based on in. These books are ones that are slightly more challenging and offer a richer vocabulary and gives them an opportunity to discuss their ideas and show understanding of the text. </a:t>
            </a:r>
          </a:p>
        </p:txBody>
      </p:sp>
    </p:spTree>
    <p:extLst>
      <p:ext uri="{BB962C8B-B14F-4D97-AF65-F5344CB8AC3E}">
        <p14:creationId xmlns:p14="http://schemas.microsoft.com/office/powerpoint/2010/main" val="659459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Savon</Template>
  <TotalTime>171</TotalTime>
  <Words>1034</Words>
  <Application>Microsoft Office PowerPoint</Application>
  <PresentationFormat>Widescreen</PresentationFormat>
  <Paragraphs>85</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Aptos Display</vt:lpstr>
      <vt:lpstr>Arial</vt:lpstr>
      <vt:lpstr>Calibri</vt:lpstr>
      <vt:lpstr>Comic Sans MS</vt:lpstr>
      <vt:lpstr>Office Theme</vt:lpstr>
      <vt:lpstr>PowerPoint Presentation</vt:lpstr>
      <vt:lpstr>Year 1 Topics</vt:lpstr>
      <vt:lpstr>Transition </vt:lpstr>
      <vt:lpstr>Name Labels</vt:lpstr>
      <vt:lpstr>PE and Forest School</vt:lpstr>
      <vt:lpstr>Year 1 end of year expectations</vt:lpstr>
      <vt:lpstr>Reading</vt:lpstr>
      <vt:lpstr>Key Learning in Reading in Year 1</vt:lpstr>
      <vt:lpstr>Reading in school</vt:lpstr>
      <vt:lpstr>Phonics</vt:lpstr>
      <vt:lpstr>Writing in Year 1</vt:lpstr>
      <vt:lpstr>Maths in Year 1</vt:lpstr>
      <vt:lpstr>PowerPoint Presentation</vt:lpstr>
      <vt:lpstr>Enrichment</vt:lpstr>
      <vt:lpstr>Parent Helpers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Manger</dc:creator>
  <cp:lastModifiedBy>Nicola Booth</cp:lastModifiedBy>
  <cp:revision>19</cp:revision>
  <dcterms:created xsi:type="dcterms:W3CDTF">2024-09-11T12:13:33Z</dcterms:created>
  <dcterms:modified xsi:type="dcterms:W3CDTF">2025-09-07T10:43:37Z</dcterms:modified>
</cp:coreProperties>
</file>